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3" r:id="rId2"/>
    <p:sldId id="356" r:id="rId3"/>
    <p:sldId id="348" r:id="rId4"/>
    <p:sldId id="350" r:id="rId5"/>
    <p:sldId id="339" r:id="rId6"/>
    <p:sldId id="340" r:id="rId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44EC"/>
    <a:srgbClr val="F23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44B3A-C42A-4667-82F1-FC4EF5B4BE5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25367-ACDF-4B53-A2C1-875C8F9AC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8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Think pair share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A13BF0-D6E9-4776-A0B0-900E9BD5B1D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65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2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94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4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7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68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02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76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1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14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9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7819" y="417726"/>
            <a:ext cx="8032020" cy="704566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b="1" u="sng" dirty="0" smtClean="0"/>
              <a:t>Atomic Structure</a:t>
            </a:r>
          </a:p>
          <a:p>
            <a:r>
              <a:rPr lang="en-GB" sz="2400" dirty="0" smtClean="0"/>
              <a:t>L/O </a:t>
            </a:r>
            <a:r>
              <a:rPr lang="en-GB" sz="2400" dirty="0"/>
              <a:t>– </a:t>
            </a:r>
            <a:r>
              <a:rPr lang="en-GB" sz="2400" dirty="0" smtClean="0"/>
              <a:t>Deduce the structure of different elements</a:t>
            </a:r>
            <a:endParaRPr lang="en-GB" sz="2400" dirty="0"/>
          </a:p>
        </p:txBody>
      </p:sp>
      <p:sp>
        <p:nvSpPr>
          <p:cNvPr id="4" name="AutoShape 2" descr="Image result for nervous syst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5" descr="Image result for nervous system on displ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47820" y="1167572"/>
            <a:ext cx="8968741" cy="795712"/>
          </a:xfrm>
          <a:prstGeom prst="roundRect">
            <a:avLst>
              <a:gd name="adj" fmla="val 763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week</a:t>
            </a:r>
            <a:r>
              <a:rPr lang="en-GB" sz="2400" dirty="0" smtClean="0"/>
              <a:t>: </a:t>
            </a:r>
            <a:r>
              <a:rPr lang="en-GB" sz="2400" b="1" dirty="0">
                <a:solidFill>
                  <a:schemeClr val="tx1"/>
                </a:solidFill>
              </a:rPr>
              <a:t>State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how you would separate a mixture of a liquid and an insoluble solid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7819" y="2021488"/>
            <a:ext cx="8968742" cy="752901"/>
          </a:xfrm>
          <a:prstGeom prst="roundRect">
            <a:avLst>
              <a:gd name="adj" fmla="val 962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term</a:t>
            </a:r>
            <a:r>
              <a:rPr lang="en-GB" sz="2400" dirty="0" smtClean="0"/>
              <a:t>: </a:t>
            </a:r>
            <a:r>
              <a:rPr lang="en-GB" sz="2400" b="1" i="1" dirty="0" smtClean="0"/>
              <a:t>Identify </a:t>
            </a:r>
            <a:r>
              <a:rPr lang="en-GB" sz="2400" dirty="0" smtClean="0"/>
              <a:t>the type of wave found in water</a:t>
            </a:r>
            <a:r>
              <a:rPr lang="en-GB" sz="2400" b="1" i="1" dirty="0" smtClean="0"/>
              <a:t> 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47820" y="2832594"/>
            <a:ext cx="8921883" cy="838072"/>
          </a:xfrm>
          <a:prstGeom prst="roundRect">
            <a:avLst>
              <a:gd name="adj" fmla="val 698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year</a:t>
            </a:r>
            <a:r>
              <a:rPr lang="en-GB" sz="2400" dirty="0" smtClean="0"/>
              <a:t>: </a:t>
            </a:r>
            <a:r>
              <a:rPr lang="en-GB" sz="2400" b="1" dirty="0">
                <a:solidFill>
                  <a:schemeClr val="tx1"/>
                </a:solidFill>
              </a:rPr>
              <a:t>Calculate</a:t>
            </a:r>
            <a:r>
              <a:rPr lang="en-GB" sz="2400" dirty="0">
                <a:solidFill>
                  <a:schemeClr val="tx1"/>
                </a:solidFill>
              </a:rPr>
              <a:t> the actual size of the section of the onion cells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400799" y="4140926"/>
            <a:ext cx="2568903" cy="2633641"/>
          </a:xfrm>
          <a:prstGeom prst="roundRect">
            <a:avLst>
              <a:gd name="adj" fmla="val 875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b="1" u="sng" dirty="0" smtClean="0"/>
              <a:t>Key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Proton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Neutron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Nucleus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Shell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47819" y="0"/>
            <a:ext cx="6797118" cy="388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Resilience: Use various rules to determine atomic mass and structure</a:t>
            </a:r>
            <a:endParaRPr lang="en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559" y="-23168"/>
            <a:ext cx="1258441" cy="116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4889DA4-8C24-4709-AE97-4B8FC73AFE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559" t="32465" r="15974" b="30386"/>
          <a:stretch/>
        </p:blipFill>
        <p:spPr>
          <a:xfrm>
            <a:off x="47819" y="3728871"/>
            <a:ext cx="6203510" cy="256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64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36" y="4177989"/>
            <a:ext cx="3126777" cy="245599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-508" y="36442"/>
            <a:ext cx="6696744" cy="7105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How to Read the periodic table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1560" y="47667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b="1" u="sng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451539" y="476672"/>
            <a:ext cx="5692462" cy="63813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 smtClean="0"/>
              <a:t>This is Beryllium </a:t>
            </a:r>
          </a:p>
          <a:p>
            <a:endParaRPr lang="en-GB" sz="2000" dirty="0" smtClean="0"/>
          </a:p>
          <a:p>
            <a:r>
              <a:rPr lang="en-GB" sz="2000" dirty="0" smtClean="0"/>
              <a:t>It’s atomic mass is 9 (this biggest number </a:t>
            </a:r>
            <a:r>
              <a:rPr lang="en-GB" sz="1600" dirty="0" smtClean="0"/>
              <a:t>and </a:t>
            </a:r>
            <a:r>
              <a:rPr lang="en-GB" sz="2000" dirty="0" smtClean="0"/>
              <a:t>atomic number is 4 (the smallest number).</a:t>
            </a:r>
          </a:p>
          <a:p>
            <a:r>
              <a:rPr lang="en-GB" sz="2000" dirty="0" smtClean="0"/>
              <a:t>To draw out the atom like below these numbers are Key</a:t>
            </a:r>
          </a:p>
          <a:p>
            <a:r>
              <a:rPr lang="en-GB" sz="2000" dirty="0" smtClean="0"/>
              <a:t>To know how many protons and electrons there are you look for the atomic number which in this case is 4. Picture below shows this.</a:t>
            </a:r>
          </a:p>
          <a:p>
            <a:r>
              <a:rPr lang="en-GB" sz="2000" dirty="0" smtClean="0"/>
              <a:t>Then to work how many neutrons you the atomic number away from the atomic mass which is 9-4= 5 so you now then have 5 neutrons</a:t>
            </a:r>
          </a:p>
          <a:p>
            <a:r>
              <a:rPr lang="en-GB" sz="2000" dirty="0" smtClean="0"/>
              <a:t>So the answer would be</a:t>
            </a:r>
          </a:p>
          <a:p>
            <a:r>
              <a:rPr lang="en-GB" sz="2000" dirty="0" smtClean="0"/>
              <a:t>Protons:4</a:t>
            </a:r>
          </a:p>
          <a:p>
            <a:r>
              <a:rPr lang="en-GB" sz="2000" dirty="0" smtClean="0"/>
              <a:t>Electrons:4</a:t>
            </a:r>
          </a:p>
          <a:p>
            <a:r>
              <a:rPr lang="en-GB" sz="2000" dirty="0" smtClean="0"/>
              <a:t>Neutrons:5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  <p:pic>
        <p:nvPicPr>
          <p:cNvPr id="8" name="Picture 2" descr="http://s3.amazonaws.com/rapgenius/1371846764_periodic_table_of_element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924" b="67848"/>
          <a:stretch/>
        </p:blipFill>
        <p:spPr bwMode="auto">
          <a:xfrm>
            <a:off x="99031" y="978293"/>
            <a:ext cx="1781284" cy="279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1706424" y="1442434"/>
            <a:ext cx="1745115" cy="932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14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5130" y="130628"/>
            <a:ext cx="8673737" cy="1737361"/>
          </a:xfrm>
          <a:prstGeom prst="roundRect">
            <a:avLst>
              <a:gd name="adj" fmla="val 9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dirty="0" smtClean="0"/>
              <a:t>Atoms are made up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Protons – found in the nucleus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Neutrons – found in the nucleus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Electrons – found in shells around the outside of the atom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30" y="2072984"/>
            <a:ext cx="5826036" cy="457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8945" y="4321147"/>
            <a:ext cx="7266648" cy="12785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8945" y="2451887"/>
            <a:ext cx="7614605" cy="13837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45" y="2451887"/>
            <a:ext cx="8626110" cy="3725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An atom is made up of 3 types of </a:t>
            </a:r>
            <a:r>
              <a:rPr lang="en-GB" sz="2400" b="1" u="sng" dirty="0" smtClean="0"/>
              <a:t>subatomic particle</a:t>
            </a:r>
            <a:r>
              <a:rPr lang="en-GB" sz="2400" dirty="0" smtClean="0"/>
              <a:t>:</a:t>
            </a:r>
          </a:p>
          <a:p>
            <a:r>
              <a:rPr lang="en-GB" sz="2400" b="1" u="sng" dirty="0" smtClean="0"/>
              <a:t>Protons</a:t>
            </a:r>
            <a:r>
              <a:rPr lang="en-GB" sz="2400" dirty="0" smtClean="0"/>
              <a:t> and </a:t>
            </a:r>
            <a:r>
              <a:rPr lang="en-GB" sz="2400" b="1" u="sng" dirty="0" smtClean="0"/>
              <a:t>neutrons</a:t>
            </a:r>
            <a:r>
              <a:rPr lang="en-GB" sz="2400" dirty="0" smtClean="0"/>
              <a:t> are found in the </a:t>
            </a:r>
            <a:r>
              <a:rPr lang="en-GB" sz="2400" b="1" u="sng" dirty="0" smtClean="0"/>
              <a:t>nucleus</a:t>
            </a:r>
          </a:p>
          <a:p>
            <a:r>
              <a:rPr lang="en-GB" sz="2400" b="1" u="sng" dirty="0" smtClean="0"/>
              <a:t>Electrons</a:t>
            </a:r>
            <a:r>
              <a:rPr lang="en-GB" sz="2400" dirty="0" smtClean="0"/>
              <a:t> are found around the nucleus in </a:t>
            </a:r>
            <a:r>
              <a:rPr lang="en-GB" sz="2400" b="1" u="sng" dirty="0" smtClean="0"/>
              <a:t>electron shells</a:t>
            </a:r>
          </a:p>
          <a:p>
            <a:endParaRPr lang="en-GB" sz="2400" b="1" u="sng" dirty="0"/>
          </a:p>
          <a:p>
            <a:pPr marL="0" indent="0">
              <a:buNone/>
            </a:pPr>
            <a:r>
              <a:rPr lang="en-GB" sz="2400" dirty="0" smtClean="0"/>
              <a:t>Atomic number = number of protons</a:t>
            </a:r>
          </a:p>
          <a:p>
            <a:pPr marL="0" indent="0">
              <a:buNone/>
            </a:pPr>
            <a:r>
              <a:rPr lang="en-GB" sz="2400" dirty="0" smtClean="0"/>
              <a:t>Number of protons = number of electrons</a:t>
            </a:r>
          </a:p>
          <a:p>
            <a:pPr marL="0" indent="0">
              <a:buNone/>
            </a:pPr>
            <a:r>
              <a:rPr lang="en-GB" sz="2400" dirty="0" smtClean="0"/>
              <a:t>Atomic mass = number of protons + number of neutrons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70" y="122097"/>
            <a:ext cx="8752885" cy="204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34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4502" y="62405"/>
            <a:ext cx="8882742" cy="1609641"/>
          </a:xfrm>
          <a:prstGeom prst="roundRect">
            <a:avLst>
              <a:gd name="adj" fmla="val 752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Bronze</a:t>
            </a:r>
            <a:r>
              <a:rPr lang="en-GB" sz="2400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i="1" dirty="0" smtClean="0"/>
              <a:t>Deduce </a:t>
            </a:r>
            <a:r>
              <a:rPr lang="en-GB" sz="2400" dirty="0" smtClean="0"/>
              <a:t>the number of subatomic particles in </a:t>
            </a:r>
            <a:r>
              <a:rPr lang="en-GB" sz="2400" b="1" dirty="0" smtClean="0"/>
              <a:t>carbon</a:t>
            </a:r>
            <a:r>
              <a:rPr lang="en-GB" sz="2400" dirty="0" smtClean="0"/>
              <a:t>, </a:t>
            </a:r>
            <a:r>
              <a:rPr lang="en-GB" sz="2400" b="1" dirty="0" smtClean="0"/>
              <a:t>lead</a:t>
            </a:r>
            <a:r>
              <a:rPr lang="en-GB" sz="2400" dirty="0" smtClean="0"/>
              <a:t>, </a:t>
            </a:r>
            <a:r>
              <a:rPr lang="en-GB" sz="2400" b="1" dirty="0" smtClean="0"/>
              <a:t>mercury</a:t>
            </a:r>
            <a:r>
              <a:rPr lang="en-GB" sz="2400" dirty="0" smtClean="0"/>
              <a:t> and </a:t>
            </a:r>
            <a:r>
              <a:rPr lang="en-GB" sz="2400" b="1" dirty="0" smtClean="0"/>
              <a:t>radium.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b="1" i="1" dirty="0" smtClean="0"/>
              <a:t>Explain</a:t>
            </a:r>
            <a:r>
              <a:rPr lang="en-GB" sz="2400" dirty="0" smtClean="0"/>
              <a:t> why all of these elements have </a:t>
            </a:r>
            <a:r>
              <a:rPr lang="en-GB" sz="2400" b="1" dirty="0" smtClean="0"/>
              <a:t>no overall charge</a:t>
            </a:r>
            <a:r>
              <a:rPr lang="en-GB" sz="2400" dirty="0" smtClean="0"/>
              <a:t>.</a:t>
            </a:r>
            <a:endParaRPr lang="en-GB" sz="2400" b="1" i="1" dirty="0" smtClean="0"/>
          </a:p>
          <a:p>
            <a:pPr marL="457200" indent="-457200">
              <a:buFont typeface="+mj-lt"/>
              <a:buAutoNum type="arabicPeriod"/>
            </a:pPr>
            <a:endParaRPr lang="en-GB" sz="2400" b="1" i="1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04502" y="3915947"/>
            <a:ext cx="8882742" cy="2837550"/>
          </a:xfrm>
          <a:prstGeom prst="roundRect">
            <a:avLst>
              <a:gd name="adj" fmla="val 889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Gold: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i="1" dirty="0" smtClean="0"/>
              <a:t>Produce</a:t>
            </a:r>
            <a:r>
              <a:rPr lang="en-GB" sz="2400" dirty="0" smtClean="0"/>
              <a:t> a set of instructions for somebody to calculate the number of </a:t>
            </a:r>
            <a:r>
              <a:rPr lang="en-GB" sz="2400" b="1" dirty="0" smtClean="0"/>
              <a:t>protons</a:t>
            </a:r>
            <a:r>
              <a:rPr lang="en-GB" sz="2400" dirty="0" smtClean="0"/>
              <a:t>, </a:t>
            </a:r>
            <a:r>
              <a:rPr lang="en-GB" sz="2400" b="1" dirty="0" smtClean="0"/>
              <a:t>neutrons</a:t>
            </a:r>
            <a:r>
              <a:rPr lang="en-GB" sz="2400" dirty="0" smtClean="0"/>
              <a:t> and </a:t>
            </a:r>
            <a:r>
              <a:rPr lang="en-GB" sz="2400" b="1" dirty="0" smtClean="0"/>
              <a:t>electrons</a:t>
            </a:r>
            <a:r>
              <a:rPr lang="en-GB" sz="2400" dirty="0" smtClean="0"/>
              <a:t> in an atom using the periodic table.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i="1" dirty="0" smtClean="0"/>
              <a:t>Justify</a:t>
            </a:r>
            <a:r>
              <a:rPr lang="en-GB" sz="2400" dirty="0" smtClean="0"/>
              <a:t> why a cathode ray tube was able to separate out the subatomic particles of an atom.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i="1" dirty="0" smtClean="0"/>
              <a:t>Explain</a:t>
            </a:r>
            <a:r>
              <a:rPr lang="en-GB" sz="2400" dirty="0" smtClean="0"/>
              <a:t> why the electron was deflected further than the proton</a:t>
            </a:r>
            <a:endParaRPr lang="en-GB" sz="2400" b="1" i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04502" y="1786702"/>
            <a:ext cx="8882742" cy="2014589"/>
          </a:xfrm>
          <a:prstGeom prst="roundRect">
            <a:avLst>
              <a:gd name="adj" fmla="val 1015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Silver: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i="1" dirty="0" smtClean="0">
                <a:solidFill>
                  <a:schemeClr val="tx1"/>
                </a:solidFill>
              </a:rPr>
              <a:t>Explain</a:t>
            </a:r>
            <a:r>
              <a:rPr lang="en-GB" sz="2400" dirty="0" smtClean="0">
                <a:solidFill>
                  <a:schemeClr val="tx1"/>
                </a:solidFill>
              </a:rPr>
              <a:t> why a </a:t>
            </a:r>
            <a:r>
              <a:rPr lang="en-GB" sz="2400" b="1" dirty="0" smtClean="0">
                <a:solidFill>
                  <a:schemeClr val="tx1"/>
                </a:solidFill>
              </a:rPr>
              <a:t>mercury atom</a:t>
            </a:r>
            <a:r>
              <a:rPr lang="en-GB" sz="2400" dirty="0" smtClean="0">
                <a:solidFill>
                  <a:schemeClr val="tx1"/>
                </a:solidFill>
              </a:rPr>
              <a:t> does not have an overall charge. Justify whether this is true for all atoms.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i="1" dirty="0" smtClean="0">
                <a:solidFill>
                  <a:schemeClr val="tx1"/>
                </a:solidFill>
              </a:rPr>
              <a:t>Explain</a:t>
            </a:r>
            <a:r>
              <a:rPr lang="en-GB" sz="2400" dirty="0" smtClean="0">
                <a:solidFill>
                  <a:schemeClr val="tx1"/>
                </a:solidFill>
              </a:rPr>
              <a:t> the difference between the </a:t>
            </a:r>
            <a:r>
              <a:rPr lang="en-GB" sz="2400" b="1" dirty="0" smtClean="0">
                <a:solidFill>
                  <a:schemeClr val="tx1"/>
                </a:solidFill>
              </a:rPr>
              <a:t>atomic number</a:t>
            </a:r>
            <a:r>
              <a:rPr lang="en-GB" sz="2400" dirty="0" smtClean="0">
                <a:solidFill>
                  <a:schemeClr val="tx1"/>
                </a:solidFill>
              </a:rPr>
              <a:t> and </a:t>
            </a:r>
            <a:r>
              <a:rPr lang="en-GB" sz="2400" b="1" dirty="0" smtClean="0">
                <a:solidFill>
                  <a:schemeClr val="tx1"/>
                </a:solidFill>
              </a:rPr>
              <a:t>mass number</a:t>
            </a:r>
            <a:r>
              <a:rPr lang="en-GB" sz="2400" dirty="0" smtClean="0">
                <a:solidFill>
                  <a:schemeClr val="tx1"/>
                </a:solidFill>
              </a:rPr>
              <a:t> for an element.</a:t>
            </a:r>
            <a:endParaRPr lang="en-GB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9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777922"/>
          </a:xfrm>
        </p:spPr>
        <p:txBody>
          <a:bodyPr/>
          <a:lstStyle/>
          <a:p>
            <a:r>
              <a:rPr lang="en-GB" dirty="0" smtClean="0"/>
              <a:t>Progress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83" y="1097279"/>
            <a:ext cx="8829248" cy="56300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Magnesium contains 12 electrons. It has an electron configuration of: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6.6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8.4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 smtClean="0"/>
              <a:t>2.8.2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the electron configuration of magnesium to identify which</a:t>
            </a:r>
            <a:r>
              <a:rPr lang="en-GB" b="1" dirty="0" smtClean="0"/>
              <a:t> group</a:t>
            </a:r>
            <a:r>
              <a:rPr lang="en-GB" dirty="0" smtClean="0"/>
              <a:t> and </a:t>
            </a:r>
            <a:r>
              <a:rPr lang="en-GB" b="1" dirty="0" smtClean="0"/>
              <a:t>period </a:t>
            </a:r>
            <a:r>
              <a:rPr lang="en-GB" dirty="0" smtClean="0"/>
              <a:t>of the periodic table it is found in.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what is meant by </a:t>
            </a:r>
            <a:r>
              <a:rPr lang="en-GB" smtClean="0"/>
              <a:t>an </a:t>
            </a:r>
            <a:r>
              <a:rPr lang="en-GB" b="1" smtClean="0"/>
              <a:t>isotope</a:t>
            </a:r>
            <a:r>
              <a:rPr lang="en-GB" smtClean="0"/>
              <a:t>.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954" y="0"/>
            <a:ext cx="1672046" cy="81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9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9231</TotalTime>
  <Words>423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Progress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</dc:creator>
  <cp:lastModifiedBy>Mark Martindale</cp:lastModifiedBy>
  <cp:revision>144</cp:revision>
  <cp:lastPrinted>2019-09-09T09:36:51Z</cp:lastPrinted>
  <dcterms:created xsi:type="dcterms:W3CDTF">2014-08-28T11:57:41Z</dcterms:created>
  <dcterms:modified xsi:type="dcterms:W3CDTF">2020-09-22T09:37:25Z</dcterms:modified>
</cp:coreProperties>
</file>