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8"/>
  </p:notesMasterIdLst>
  <p:handoutMasterIdLst>
    <p:handoutMasterId r:id="rId19"/>
  </p:handoutMasterIdLst>
  <p:sldIdLst>
    <p:sldId id="284" r:id="rId3"/>
    <p:sldId id="420" r:id="rId4"/>
    <p:sldId id="442" r:id="rId5"/>
    <p:sldId id="443" r:id="rId6"/>
    <p:sldId id="445" r:id="rId7"/>
    <p:sldId id="444" r:id="rId8"/>
    <p:sldId id="454" r:id="rId9"/>
    <p:sldId id="455" r:id="rId10"/>
    <p:sldId id="452" r:id="rId11"/>
    <p:sldId id="453" r:id="rId12"/>
    <p:sldId id="446" r:id="rId13"/>
    <p:sldId id="448" r:id="rId14"/>
    <p:sldId id="449" r:id="rId15"/>
    <p:sldId id="450" r:id="rId16"/>
    <p:sldId id="451"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a Vickers" initials="RV" lastIdx="1" clrIdx="0">
    <p:extLst>
      <p:ext uri="{19B8F6BF-5375-455C-9EA6-DF929625EA0E}">
        <p15:presenceInfo xmlns:p15="http://schemas.microsoft.com/office/powerpoint/2012/main" userId="1d85ce1484905e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FE3"/>
    <a:srgbClr val="FFDEBD"/>
    <a:srgbClr val="FFFF99"/>
    <a:srgbClr val="1633AE"/>
    <a:srgbClr val="FFCC99"/>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80519" autoAdjust="0"/>
  </p:normalViewPr>
  <p:slideViewPr>
    <p:cSldViewPr>
      <p:cViewPr varScale="1">
        <p:scale>
          <a:sx n="58" d="100"/>
          <a:sy n="58" d="100"/>
        </p:scale>
        <p:origin x="121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D1A23-D6A6-44CB-B9F6-B2CF0D0B8390}" type="doc">
      <dgm:prSet loTypeId="urn:microsoft.com/office/officeart/2005/8/layout/process1" loCatId="process" qsTypeId="urn:microsoft.com/office/officeart/2005/8/quickstyle/simple1" qsCatId="simple" csTypeId="urn:microsoft.com/office/officeart/2005/8/colors/accent1_2" csCatId="accent1" phldr="1"/>
      <dgm:spPr/>
    </dgm:pt>
    <dgm:pt modelId="{2A2CD486-DCD5-48BD-BAC1-F0EC499F3B68}">
      <dgm:prSet phldrT="[Text]" custT="1"/>
      <dgm:spPr/>
      <dgm:t>
        <a:bodyPr/>
        <a:lstStyle/>
        <a:p>
          <a:r>
            <a:rPr lang="en-GB" sz="1700" b="1" dirty="0">
              <a:solidFill>
                <a:schemeClr val="tx1"/>
              </a:solidFill>
            </a:rPr>
            <a:t>We have learnt </a:t>
          </a:r>
          <a:r>
            <a:rPr lang="en-GB" sz="1700" dirty="0">
              <a:solidFill>
                <a:schemeClr val="tx1"/>
              </a:solidFill>
            </a:rPr>
            <a:t>about the history of the atom</a:t>
          </a:r>
        </a:p>
      </dgm:t>
    </dgm:pt>
    <dgm:pt modelId="{D388EFB5-4493-4D38-BBCE-42672D46FE3F}" type="parTrans" cxnId="{58C3FAC9-699D-4269-9F01-C3FD0EDEA9F8}">
      <dgm:prSet/>
      <dgm:spPr/>
      <dgm:t>
        <a:bodyPr/>
        <a:lstStyle/>
        <a:p>
          <a:endParaRPr lang="en-GB"/>
        </a:p>
      </dgm:t>
    </dgm:pt>
    <dgm:pt modelId="{69D1F4A1-F5FC-49E9-A340-33F62A430640}" type="sibTrans" cxnId="{58C3FAC9-699D-4269-9F01-C3FD0EDEA9F8}">
      <dgm:prSet/>
      <dgm:spPr/>
      <dgm:t>
        <a:bodyPr/>
        <a:lstStyle/>
        <a:p>
          <a:endParaRPr lang="en-GB"/>
        </a:p>
      </dgm:t>
    </dgm:pt>
    <dgm:pt modelId="{AED1AF43-018A-4CAC-8FCF-657BD4577830}">
      <dgm:prSet phldrT="[Text]" custT="1"/>
      <dgm:spPr/>
      <dgm:t>
        <a:bodyPr/>
        <a:lstStyle/>
        <a:p>
          <a:r>
            <a:rPr lang="en-GB" sz="1700" b="1" dirty="0">
              <a:solidFill>
                <a:schemeClr val="tx1"/>
              </a:solidFill>
            </a:rPr>
            <a:t>We are learning </a:t>
          </a:r>
          <a:r>
            <a:rPr lang="en-GB" sz="1700" b="0" dirty="0">
              <a:solidFill>
                <a:schemeClr val="tx1"/>
              </a:solidFill>
            </a:rPr>
            <a:t>about Atomic structure </a:t>
          </a:r>
        </a:p>
      </dgm:t>
    </dgm:pt>
    <dgm:pt modelId="{5C7F7F3C-BB2A-4B89-A02E-74F2EFEF465C}" type="parTrans" cxnId="{50E2F011-C33D-4880-9C73-21CDAA56A57F}">
      <dgm:prSet/>
      <dgm:spPr/>
      <dgm:t>
        <a:bodyPr/>
        <a:lstStyle/>
        <a:p>
          <a:endParaRPr lang="en-GB"/>
        </a:p>
      </dgm:t>
    </dgm:pt>
    <dgm:pt modelId="{50BC9480-C4F3-4CD5-8716-B7AC72AA7DE5}" type="sibTrans" cxnId="{50E2F011-C33D-4880-9C73-21CDAA56A57F}">
      <dgm:prSet/>
      <dgm:spPr/>
      <dgm:t>
        <a:bodyPr/>
        <a:lstStyle/>
        <a:p>
          <a:endParaRPr lang="en-GB"/>
        </a:p>
      </dgm:t>
    </dgm:pt>
    <dgm:pt modelId="{C948DAE7-5067-406C-9F96-EEC48D5706E3}">
      <dgm:prSet phldrT="[Text]" custT="1"/>
      <dgm:spPr/>
      <dgm:t>
        <a:bodyPr/>
        <a:lstStyle/>
        <a:p>
          <a:r>
            <a:rPr lang="en-GB" sz="1700" b="1" dirty="0">
              <a:solidFill>
                <a:schemeClr val="tx1"/>
              </a:solidFill>
            </a:rPr>
            <a:t>We will go on to learn</a:t>
          </a:r>
          <a:r>
            <a:rPr lang="en-GB" sz="1700" dirty="0">
              <a:solidFill>
                <a:schemeClr val="tx1"/>
              </a:solidFill>
            </a:rPr>
            <a:t> about States of matter and interconversions</a:t>
          </a:r>
        </a:p>
      </dgm:t>
    </dgm:pt>
    <dgm:pt modelId="{96AC1743-6B80-4AC5-9354-1005B29E8E9F}" type="parTrans" cxnId="{2F853D27-7DD9-4E64-8D17-9936F7479674}">
      <dgm:prSet/>
      <dgm:spPr/>
      <dgm:t>
        <a:bodyPr/>
        <a:lstStyle/>
        <a:p>
          <a:endParaRPr lang="en-GB"/>
        </a:p>
      </dgm:t>
    </dgm:pt>
    <dgm:pt modelId="{712355CA-C57E-4CAD-9D03-CEBC193E0892}" type="sibTrans" cxnId="{2F853D27-7DD9-4E64-8D17-9936F7479674}">
      <dgm:prSet/>
      <dgm:spPr/>
      <dgm:t>
        <a:bodyPr/>
        <a:lstStyle/>
        <a:p>
          <a:endParaRPr lang="en-GB"/>
        </a:p>
      </dgm:t>
    </dgm:pt>
    <dgm:pt modelId="{AFC4B34D-337F-479A-AA4F-3FF392E19B1A}" type="pres">
      <dgm:prSet presAssocID="{86ED1A23-D6A6-44CB-B9F6-B2CF0D0B8390}" presName="Name0" presStyleCnt="0">
        <dgm:presLayoutVars>
          <dgm:dir/>
          <dgm:resizeHandles val="exact"/>
        </dgm:presLayoutVars>
      </dgm:prSet>
      <dgm:spPr/>
    </dgm:pt>
    <dgm:pt modelId="{25054B0D-D00D-4BB7-8A8F-D0977A7EC78F}" type="pres">
      <dgm:prSet presAssocID="{2A2CD486-DCD5-48BD-BAC1-F0EC499F3B68}" presName="node" presStyleLbl="node1" presStyleIdx="0" presStyleCnt="3">
        <dgm:presLayoutVars>
          <dgm:bulletEnabled val="1"/>
        </dgm:presLayoutVars>
      </dgm:prSet>
      <dgm:spPr/>
    </dgm:pt>
    <dgm:pt modelId="{553CF152-8DBB-4D44-9602-D2F229A796F9}" type="pres">
      <dgm:prSet presAssocID="{69D1F4A1-F5FC-49E9-A340-33F62A430640}" presName="sibTrans" presStyleLbl="sibTrans2D1" presStyleIdx="0" presStyleCnt="2"/>
      <dgm:spPr/>
    </dgm:pt>
    <dgm:pt modelId="{CACF2E71-5562-43A4-BDB5-AD5A25E6EDF8}" type="pres">
      <dgm:prSet presAssocID="{69D1F4A1-F5FC-49E9-A340-33F62A430640}" presName="connectorText" presStyleLbl="sibTrans2D1" presStyleIdx="0" presStyleCnt="2"/>
      <dgm:spPr/>
    </dgm:pt>
    <dgm:pt modelId="{BA99A9D8-64D9-446F-AA61-E15E81B54601}" type="pres">
      <dgm:prSet presAssocID="{AED1AF43-018A-4CAC-8FCF-657BD4577830}" presName="node" presStyleLbl="node1" presStyleIdx="1" presStyleCnt="3">
        <dgm:presLayoutVars>
          <dgm:bulletEnabled val="1"/>
        </dgm:presLayoutVars>
      </dgm:prSet>
      <dgm:spPr/>
    </dgm:pt>
    <dgm:pt modelId="{6B7F526B-EB27-4151-A6EE-1CF89B36C8CE}" type="pres">
      <dgm:prSet presAssocID="{50BC9480-C4F3-4CD5-8716-B7AC72AA7DE5}" presName="sibTrans" presStyleLbl="sibTrans2D1" presStyleIdx="1" presStyleCnt="2"/>
      <dgm:spPr/>
    </dgm:pt>
    <dgm:pt modelId="{71E7A7D4-4140-48F3-80BF-1D3A2FA74CAB}" type="pres">
      <dgm:prSet presAssocID="{50BC9480-C4F3-4CD5-8716-B7AC72AA7DE5}" presName="connectorText" presStyleLbl="sibTrans2D1" presStyleIdx="1" presStyleCnt="2"/>
      <dgm:spPr/>
    </dgm:pt>
    <dgm:pt modelId="{4338DE56-0E3F-4961-9703-3FF5EFC728F3}" type="pres">
      <dgm:prSet presAssocID="{C948DAE7-5067-406C-9F96-EEC48D5706E3}" presName="node" presStyleLbl="node1" presStyleIdx="2" presStyleCnt="3">
        <dgm:presLayoutVars>
          <dgm:bulletEnabled val="1"/>
        </dgm:presLayoutVars>
      </dgm:prSet>
      <dgm:spPr/>
    </dgm:pt>
  </dgm:ptLst>
  <dgm:cxnLst>
    <dgm:cxn modelId="{5AD89106-853F-41BC-BF91-E882BC6FBDC0}" type="presOf" srcId="{50BC9480-C4F3-4CD5-8716-B7AC72AA7DE5}" destId="{71E7A7D4-4140-48F3-80BF-1D3A2FA74CAB}" srcOrd="1" destOrd="0" presId="urn:microsoft.com/office/officeart/2005/8/layout/process1"/>
    <dgm:cxn modelId="{50E2F011-C33D-4880-9C73-21CDAA56A57F}" srcId="{86ED1A23-D6A6-44CB-B9F6-B2CF0D0B8390}" destId="{AED1AF43-018A-4CAC-8FCF-657BD4577830}" srcOrd="1" destOrd="0" parTransId="{5C7F7F3C-BB2A-4B89-A02E-74F2EFEF465C}" sibTransId="{50BC9480-C4F3-4CD5-8716-B7AC72AA7DE5}"/>
    <dgm:cxn modelId="{2F853D27-7DD9-4E64-8D17-9936F7479674}" srcId="{86ED1A23-D6A6-44CB-B9F6-B2CF0D0B8390}" destId="{C948DAE7-5067-406C-9F96-EEC48D5706E3}" srcOrd="2" destOrd="0" parTransId="{96AC1743-6B80-4AC5-9354-1005B29E8E9F}" sibTransId="{712355CA-C57E-4CAD-9D03-CEBC193E0892}"/>
    <dgm:cxn modelId="{27810E40-FC5C-44A4-B712-7DE928EFD871}" type="presOf" srcId="{AED1AF43-018A-4CAC-8FCF-657BD4577830}" destId="{BA99A9D8-64D9-446F-AA61-E15E81B54601}" srcOrd="0" destOrd="0" presId="urn:microsoft.com/office/officeart/2005/8/layout/process1"/>
    <dgm:cxn modelId="{F2DEA343-8219-4432-B8E9-AF98D8D28E4E}" type="presOf" srcId="{C948DAE7-5067-406C-9F96-EEC48D5706E3}" destId="{4338DE56-0E3F-4961-9703-3FF5EFC728F3}" srcOrd="0" destOrd="0" presId="urn:microsoft.com/office/officeart/2005/8/layout/process1"/>
    <dgm:cxn modelId="{76FDD570-6D0E-41B3-AA8E-197F9E6B5A6C}" type="presOf" srcId="{2A2CD486-DCD5-48BD-BAC1-F0EC499F3B68}" destId="{25054B0D-D00D-4BB7-8A8F-D0977A7EC78F}" srcOrd="0" destOrd="0" presId="urn:microsoft.com/office/officeart/2005/8/layout/process1"/>
    <dgm:cxn modelId="{EB725C88-3E5D-48D6-AE08-9BCC6302BE09}" type="presOf" srcId="{69D1F4A1-F5FC-49E9-A340-33F62A430640}" destId="{553CF152-8DBB-4D44-9602-D2F229A796F9}" srcOrd="0" destOrd="0" presId="urn:microsoft.com/office/officeart/2005/8/layout/process1"/>
    <dgm:cxn modelId="{F43E1898-64E6-45AA-A408-B8C93C9E79D3}" type="presOf" srcId="{86ED1A23-D6A6-44CB-B9F6-B2CF0D0B8390}" destId="{AFC4B34D-337F-479A-AA4F-3FF392E19B1A}" srcOrd="0" destOrd="0" presId="urn:microsoft.com/office/officeart/2005/8/layout/process1"/>
    <dgm:cxn modelId="{D511E3B3-9199-4D61-BFE6-596B4AC39003}" type="presOf" srcId="{69D1F4A1-F5FC-49E9-A340-33F62A430640}" destId="{CACF2E71-5562-43A4-BDB5-AD5A25E6EDF8}" srcOrd="1" destOrd="0" presId="urn:microsoft.com/office/officeart/2005/8/layout/process1"/>
    <dgm:cxn modelId="{58C3FAC9-699D-4269-9F01-C3FD0EDEA9F8}" srcId="{86ED1A23-D6A6-44CB-B9F6-B2CF0D0B8390}" destId="{2A2CD486-DCD5-48BD-BAC1-F0EC499F3B68}" srcOrd="0" destOrd="0" parTransId="{D388EFB5-4493-4D38-BBCE-42672D46FE3F}" sibTransId="{69D1F4A1-F5FC-49E9-A340-33F62A430640}"/>
    <dgm:cxn modelId="{1697EBD5-EC7C-4791-9776-6CB70C84E98F}" type="presOf" srcId="{50BC9480-C4F3-4CD5-8716-B7AC72AA7DE5}" destId="{6B7F526B-EB27-4151-A6EE-1CF89B36C8CE}" srcOrd="0" destOrd="0" presId="urn:microsoft.com/office/officeart/2005/8/layout/process1"/>
    <dgm:cxn modelId="{8C951661-274A-4532-86C4-8B0C3F6E6845}" type="presParOf" srcId="{AFC4B34D-337F-479A-AA4F-3FF392E19B1A}" destId="{25054B0D-D00D-4BB7-8A8F-D0977A7EC78F}" srcOrd="0" destOrd="0" presId="urn:microsoft.com/office/officeart/2005/8/layout/process1"/>
    <dgm:cxn modelId="{43A7DD45-9C33-44A4-86E3-57D953574DFC}" type="presParOf" srcId="{AFC4B34D-337F-479A-AA4F-3FF392E19B1A}" destId="{553CF152-8DBB-4D44-9602-D2F229A796F9}" srcOrd="1" destOrd="0" presId="urn:microsoft.com/office/officeart/2005/8/layout/process1"/>
    <dgm:cxn modelId="{8B2FF747-FCF3-46AB-9299-A1DA8E922371}" type="presParOf" srcId="{553CF152-8DBB-4D44-9602-D2F229A796F9}" destId="{CACF2E71-5562-43A4-BDB5-AD5A25E6EDF8}" srcOrd="0" destOrd="0" presId="urn:microsoft.com/office/officeart/2005/8/layout/process1"/>
    <dgm:cxn modelId="{30A4B561-93ED-49C7-98B6-BC0CDAA25920}" type="presParOf" srcId="{AFC4B34D-337F-479A-AA4F-3FF392E19B1A}" destId="{BA99A9D8-64D9-446F-AA61-E15E81B54601}" srcOrd="2" destOrd="0" presId="urn:microsoft.com/office/officeart/2005/8/layout/process1"/>
    <dgm:cxn modelId="{12A05557-70AD-497A-9E6A-485EA14D5F00}" type="presParOf" srcId="{AFC4B34D-337F-479A-AA4F-3FF392E19B1A}" destId="{6B7F526B-EB27-4151-A6EE-1CF89B36C8CE}" srcOrd="3" destOrd="0" presId="urn:microsoft.com/office/officeart/2005/8/layout/process1"/>
    <dgm:cxn modelId="{027C4C8F-B405-4A23-AEFB-F5BB6E6BEE4F}" type="presParOf" srcId="{6B7F526B-EB27-4151-A6EE-1CF89B36C8CE}" destId="{71E7A7D4-4140-48F3-80BF-1D3A2FA74CAB}" srcOrd="0" destOrd="0" presId="urn:microsoft.com/office/officeart/2005/8/layout/process1"/>
    <dgm:cxn modelId="{64FFDC76-31CA-4057-9D6C-CBD109DEF48D}" type="presParOf" srcId="{AFC4B34D-337F-479A-AA4F-3FF392E19B1A}" destId="{4338DE56-0E3F-4961-9703-3FF5EFC728F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54B0D-D00D-4BB7-8A8F-D0977A7EC78F}">
      <dsp:nvSpPr>
        <dsp:cNvPr id="0" name=""/>
        <dsp:cNvSpPr/>
      </dsp:nvSpPr>
      <dsp:spPr>
        <a:xfrm>
          <a:off x="7460" y="0"/>
          <a:ext cx="2229762" cy="1255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We have learnt </a:t>
          </a:r>
          <a:r>
            <a:rPr lang="en-GB" sz="1700" kern="1200" dirty="0">
              <a:solidFill>
                <a:schemeClr val="tx1"/>
              </a:solidFill>
            </a:rPr>
            <a:t>about the history of the atom</a:t>
          </a:r>
        </a:p>
      </dsp:txBody>
      <dsp:txXfrm>
        <a:off x="44234" y="36774"/>
        <a:ext cx="2156214" cy="1182007"/>
      </dsp:txXfrm>
    </dsp:sp>
    <dsp:sp modelId="{553CF152-8DBB-4D44-9602-D2F229A796F9}">
      <dsp:nvSpPr>
        <dsp:cNvPr id="0" name=""/>
        <dsp:cNvSpPr/>
      </dsp:nvSpPr>
      <dsp:spPr>
        <a:xfrm>
          <a:off x="2460198" y="351286"/>
          <a:ext cx="472709" cy="552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460198" y="461882"/>
        <a:ext cx="330896" cy="331789"/>
      </dsp:txXfrm>
    </dsp:sp>
    <dsp:sp modelId="{BA99A9D8-64D9-446F-AA61-E15E81B54601}">
      <dsp:nvSpPr>
        <dsp:cNvPr id="0" name=""/>
        <dsp:cNvSpPr/>
      </dsp:nvSpPr>
      <dsp:spPr>
        <a:xfrm>
          <a:off x="3129127" y="0"/>
          <a:ext cx="2229762" cy="1255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We are learning </a:t>
          </a:r>
          <a:r>
            <a:rPr lang="en-GB" sz="1700" b="0" kern="1200" dirty="0">
              <a:solidFill>
                <a:schemeClr val="tx1"/>
              </a:solidFill>
            </a:rPr>
            <a:t>about Atomic structure </a:t>
          </a:r>
        </a:p>
      </dsp:txBody>
      <dsp:txXfrm>
        <a:off x="3165901" y="36774"/>
        <a:ext cx="2156214" cy="1182007"/>
      </dsp:txXfrm>
    </dsp:sp>
    <dsp:sp modelId="{6B7F526B-EB27-4151-A6EE-1CF89B36C8CE}">
      <dsp:nvSpPr>
        <dsp:cNvPr id="0" name=""/>
        <dsp:cNvSpPr/>
      </dsp:nvSpPr>
      <dsp:spPr>
        <a:xfrm>
          <a:off x="5581865" y="351286"/>
          <a:ext cx="472709" cy="552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581865" y="461882"/>
        <a:ext cx="330896" cy="331789"/>
      </dsp:txXfrm>
    </dsp:sp>
    <dsp:sp modelId="{4338DE56-0E3F-4961-9703-3FF5EFC728F3}">
      <dsp:nvSpPr>
        <dsp:cNvPr id="0" name=""/>
        <dsp:cNvSpPr/>
      </dsp:nvSpPr>
      <dsp:spPr>
        <a:xfrm>
          <a:off x="6250794" y="0"/>
          <a:ext cx="2229762" cy="12555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We will go on to learn</a:t>
          </a:r>
          <a:r>
            <a:rPr lang="en-GB" sz="1700" kern="1200" dirty="0">
              <a:solidFill>
                <a:schemeClr val="tx1"/>
              </a:solidFill>
            </a:rPr>
            <a:t> about States of matter and interconversions</a:t>
          </a:r>
        </a:p>
      </dsp:txBody>
      <dsp:txXfrm>
        <a:off x="6287568" y="36774"/>
        <a:ext cx="2156214" cy="11820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8131" y="1"/>
            <a:ext cx="3043344" cy="465455"/>
          </a:xfrm>
          <a:prstGeom prst="rect">
            <a:avLst/>
          </a:prstGeom>
        </p:spPr>
        <p:txBody>
          <a:bodyPr vert="horz" lIns="91440" tIns="45720" rIns="91440" bIns="45720" rtlCol="0"/>
          <a:lstStyle>
            <a:lvl1pPr algn="r">
              <a:defRPr sz="1200"/>
            </a:lvl1pPr>
          </a:lstStyle>
          <a:p>
            <a:fld id="{E89AFDDF-AFAD-4B74-992B-A241FD80B1A3}" type="datetimeFigureOut">
              <a:rPr lang="en-GB" smtClean="0"/>
              <a:t>22/09/2020</a:t>
            </a:fld>
            <a:endParaRPr lang="en-GB"/>
          </a:p>
        </p:txBody>
      </p:sp>
      <p:sp>
        <p:nvSpPr>
          <p:cNvPr id="4" name="Footer Placeholder 3"/>
          <p:cNvSpPr>
            <a:spLocks noGrp="1"/>
          </p:cNvSpPr>
          <p:nvPr>
            <p:ph type="ftr" sz="quarter" idx="2"/>
          </p:nvPr>
        </p:nvSpPr>
        <p:spPr>
          <a:xfrm>
            <a:off x="0" y="8842031"/>
            <a:ext cx="3043344" cy="4654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8131" y="8842031"/>
            <a:ext cx="3043344" cy="465455"/>
          </a:xfrm>
          <a:prstGeom prst="rect">
            <a:avLst/>
          </a:prstGeom>
        </p:spPr>
        <p:txBody>
          <a:bodyPr vert="horz" lIns="91440" tIns="45720" rIns="91440" bIns="45720" rtlCol="0" anchor="b"/>
          <a:lstStyle>
            <a:lvl1pPr algn="r">
              <a:defRPr sz="1200"/>
            </a:lvl1pPr>
          </a:lstStyle>
          <a:p>
            <a:fld id="{8669AD4D-6A98-4E9C-9C07-30699FBB7BEC}" type="slidenum">
              <a:rPr lang="en-GB" smtClean="0"/>
              <a:t>‹#›</a:t>
            </a:fld>
            <a:endParaRPr lang="en-GB"/>
          </a:p>
        </p:txBody>
      </p:sp>
    </p:spTree>
    <p:extLst>
      <p:ext uri="{BB962C8B-B14F-4D97-AF65-F5344CB8AC3E}">
        <p14:creationId xmlns:p14="http://schemas.microsoft.com/office/powerpoint/2010/main" val="1929898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8131" y="1"/>
            <a:ext cx="3043344" cy="465455"/>
          </a:xfrm>
          <a:prstGeom prst="rect">
            <a:avLst/>
          </a:prstGeom>
        </p:spPr>
        <p:txBody>
          <a:bodyPr vert="horz" lIns="91440" tIns="45720" rIns="91440" bIns="45720" rtlCol="0"/>
          <a:lstStyle>
            <a:lvl1pPr algn="r">
              <a:defRPr sz="1200"/>
            </a:lvl1pPr>
          </a:lstStyle>
          <a:p>
            <a:fld id="{681A87BD-FCC2-4FC0-9A76-CCD98E910E39}" type="datetimeFigureOut">
              <a:rPr lang="en-GB" smtClean="0"/>
              <a:t>22/09/2020</a:t>
            </a:fld>
            <a:endParaRPr lang="en-GB"/>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1"/>
            <a:ext cx="3043344" cy="4654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8131" y="8842031"/>
            <a:ext cx="3043344" cy="465455"/>
          </a:xfrm>
          <a:prstGeom prst="rect">
            <a:avLst/>
          </a:prstGeom>
        </p:spPr>
        <p:txBody>
          <a:bodyPr vert="horz" lIns="91440" tIns="45720" rIns="91440" bIns="45720" rtlCol="0" anchor="b"/>
          <a:lstStyle>
            <a:lvl1pPr algn="r">
              <a:defRPr sz="1200"/>
            </a:lvl1pPr>
          </a:lstStyle>
          <a:p>
            <a:fld id="{A8B607EF-25DD-4075-97A1-218AC95CEB10}" type="slidenum">
              <a:rPr lang="en-GB" smtClean="0"/>
              <a:t>‹#›</a:t>
            </a:fld>
            <a:endParaRPr lang="en-GB"/>
          </a:p>
        </p:txBody>
      </p:sp>
    </p:spTree>
    <p:extLst>
      <p:ext uri="{BB962C8B-B14F-4D97-AF65-F5344CB8AC3E}">
        <p14:creationId xmlns:p14="http://schemas.microsoft.com/office/powerpoint/2010/main" val="284355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A102CB0F-8F03-40D1-ADC8-DEFEDE0DC97A}" type="datetimeFigureOut">
              <a:rPr lang="en-GB" smtClean="0"/>
              <a:t>22/09/2020</a:t>
            </a:fld>
            <a:endParaRPr lang="en-GB"/>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52B71380-E42E-43DC-B30B-667D9016FD9D}" type="slidenum">
              <a:rPr lang="en-GB" smtClean="0"/>
              <a:t>‹#›</a:t>
            </a:fld>
            <a:endParaRPr lang="en-GB"/>
          </a:p>
        </p:txBody>
      </p:sp>
    </p:spTree>
    <p:extLst>
      <p:ext uri="{BB962C8B-B14F-4D97-AF65-F5344CB8AC3E}">
        <p14:creationId xmlns:p14="http://schemas.microsoft.com/office/powerpoint/2010/main" val="304291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2CB0F-8F03-40D1-ADC8-DEFEDE0DC97A}"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238119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2CB0F-8F03-40D1-ADC8-DEFEDE0DC97A}"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305645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162" name="Picture 2"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extLst>
            <a:ext uri="{909E8E84-426E-40DD-AFC4-6F175D3DCCD1}">
              <a14:hiddenFill xmlns:a14="http://schemas.microsoft.com/office/drawing/2010/main">
                <a:solidFill>
                  <a:srgbClr val="FFFFFF"/>
                </a:solidFill>
              </a14:hiddenFill>
            </a:ext>
          </a:extLst>
        </p:spPr>
      </p:pic>
      <p:sp>
        <p:nvSpPr>
          <p:cNvPr id="348163" name="Text Box 3"/>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200" b="1">
                <a:solidFill>
                  <a:srgbClr val="9900CC"/>
                </a:solidFill>
                <a:cs typeface="Arial" panose="020B0604020202020204" pitchFamily="34" charset="0"/>
              </a:rPr>
              <a:t>© Boardworks Ltd 2004</a:t>
            </a:r>
          </a:p>
        </p:txBody>
      </p:sp>
      <p:pic>
        <p:nvPicPr>
          <p:cNvPr id="348164" name="Picture 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348165"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sp>
        <p:nvSpPr>
          <p:cNvPr id="348166" name="Text Box 6"/>
          <p:cNvSpPr txBox="1">
            <a:spLocks noChangeArrowheads="1"/>
          </p:cNvSpPr>
          <p:nvPr/>
        </p:nvSpPr>
        <p:spPr bwMode="auto">
          <a:xfrm>
            <a:off x="0" y="6607175"/>
            <a:ext cx="666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a:solidFill>
                  <a:schemeClr val="bg1"/>
                </a:solidFill>
              </a:rPr>
              <a:t>1 of 20</a:t>
            </a:r>
            <a:endParaRPr lang="en-US" altLang="en-US" sz="1200" b="1">
              <a:solidFill>
                <a:schemeClr val="bg1"/>
              </a:solidFill>
            </a:endParaRPr>
          </a:p>
        </p:txBody>
      </p:sp>
      <p:pic>
        <p:nvPicPr>
          <p:cNvPr id="348167" name="Picture 7"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extLst>
            <a:ext uri="{909E8E84-426E-40DD-AFC4-6F175D3DCCD1}">
              <a14:hiddenFill xmlns:a14="http://schemas.microsoft.com/office/drawing/2010/main">
                <a:solidFill>
                  <a:srgbClr val="FFFFFF"/>
                </a:solidFill>
              </a14:hiddenFill>
            </a:ext>
          </a:extLst>
        </p:spPr>
      </p:pic>
      <p:sp>
        <p:nvSpPr>
          <p:cNvPr id="348168" name="Text Box 8"/>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200" b="1">
                <a:solidFill>
                  <a:srgbClr val="9900CC"/>
                </a:solidFill>
                <a:cs typeface="Arial" panose="020B0604020202020204" pitchFamily="34" charset="0"/>
              </a:rPr>
              <a:t>© Boardworks Ltd 2004</a:t>
            </a:r>
          </a:p>
        </p:txBody>
      </p:sp>
      <p:pic>
        <p:nvPicPr>
          <p:cNvPr id="348169" name="Picture 9"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extLst>
            <a:ext uri="{909E8E84-426E-40DD-AFC4-6F175D3DCCD1}">
              <a14:hiddenFill xmlns:a14="http://schemas.microsoft.com/office/drawing/2010/main">
                <a:solidFill>
                  <a:srgbClr val="FFFFFF"/>
                </a:solidFill>
              </a14:hiddenFill>
            </a:ext>
          </a:extLst>
        </p:spPr>
      </p:pic>
      <p:sp>
        <p:nvSpPr>
          <p:cNvPr id="348171" name="Text Box 11"/>
          <p:cNvSpPr txBox="1">
            <a:spLocks noChangeArrowheads="1"/>
          </p:cNvSpPr>
          <p:nvPr userDrawn="1"/>
        </p:nvSpPr>
        <p:spPr bwMode="auto">
          <a:xfrm>
            <a:off x="0" y="6624638"/>
            <a:ext cx="1116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fld id="{2042D904-11C2-4D03-9D3C-93295883A4B4}" type="slidenum">
              <a:rPr lang="en-GB" altLang="en-US" sz="1200" b="1">
                <a:solidFill>
                  <a:schemeClr val="bg1"/>
                </a:solidFill>
              </a:rPr>
              <a:pPr algn="l" eaLnBrk="1" hangingPunct="1">
                <a:spcBef>
                  <a:spcPct val="50000"/>
                </a:spcBef>
              </a:pPr>
              <a:t>‹#›</a:t>
            </a:fld>
            <a:r>
              <a:rPr lang="en-GB" altLang="en-US" sz="1200" b="1">
                <a:solidFill>
                  <a:schemeClr val="bg1"/>
                </a:solidFill>
              </a:rPr>
              <a:t> of 34</a:t>
            </a:r>
          </a:p>
        </p:txBody>
      </p:sp>
    </p:spTree>
    <p:extLst>
      <p:ext uri="{BB962C8B-B14F-4D97-AF65-F5344CB8AC3E}">
        <p14:creationId xmlns:p14="http://schemas.microsoft.com/office/powerpoint/2010/main" val="386509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984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0715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134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835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537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74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65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2CB0F-8F03-40D1-ADC8-DEFEDE0DC97A}"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34297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003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8056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6513" y="0"/>
            <a:ext cx="2128837" cy="617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234113" cy="6176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926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6516688" cy="549275"/>
          </a:xfrm>
        </p:spPr>
        <p:txBody>
          <a:bodyPr/>
          <a:lstStyle/>
          <a:p>
            <a:r>
              <a:rPr lang="en-US"/>
              <a:t>Click to edit Master title style</a:t>
            </a:r>
            <a:endParaRPr lang="en-GB"/>
          </a:p>
        </p:txBody>
      </p:sp>
      <p:sp>
        <p:nvSpPr>
          <p:cNvPr id="3" name="Content Placeholder 2"/>
          <p:cNvSpPr>
            <a:spLocks noGrp="1"/>
          </p:cNvSpPr>
          <p:nvPr>
            <p:ph sz="quarter" idx="1"/>
          </p:nvPr>
        </p:nvSpPr>
        <p:spPr>
          <a:xfrm>
            <a:off x="628650" y="1825625"/>
            <a:ext cx="3867150" cy="2098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28650" y="4076700"/>
            <a:ext cx="3867150" cy="21002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4076700"/>
            <a:ext cx="3867150" cy="21002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2565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04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76700"/>
            <a:ext cx="3867150" cy="21002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736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02CB0F-8F03-40D1-ADC8-DEFEDE0DC97A}"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376509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02CB0F-8F03-40D1-ADC8-DEFEDE0DC97A}"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187904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02CB0F-8F03-40D1-ADC8-DEFEDE0DC97A}"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233138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2CB0F-8F03-40D1-ADC8-DEFEDE0DC97A}"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334837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2CB0F-8F03-40D1-ADC8-DEFEDE0DC97A}"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B71380-E42E-43DC-B30B-667D9016FD9D}" type="slidenum">
              <a:rPr lang="en-GB" smtClean="0"/>
              <a:t>‹#›</a:t>
            </a:fld>
            <a:endParaRPr lang="en-GB"/>
          </a:p>
        </p:txBody>
      </p:sp>
    </p:spTree>
    <p:extLst>
      <p:ext uri="{BB962C8B-B14F-4D97-AF65-F5344CB8AC3E}">
        <p14:creationId xmlns:p14="http://schemas.microsoft.com/office/powerpoint/2010/main" val="156760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A102CB0F-8F03-40D1-ADC8-DEFEDE0DC97A}"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2B71380-E42E-43DC-B30B-667D9016FD9D}" type="slidenum">
              <a:rPr lang="en-GB" smtClean="0"/>
              <a:t>‹#›</a:t>
            </a:fld>
            <a:endParaRPr lang="en-GB"/>
          </a:p>
        </p:txBody>
      </p:sp>
    </p:spTree>
    <p:extLst>
      <p:ext uri="{BB962C8B-B14F-4D97-AF65-F5344CB8AC3E}">
        <p14:creationId xmlns:p14="http://schemas.microsoft.com/office/powerpoint/2010/main" val="36664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A102CB0F-8F03-40D1-ADC8-DEFEDE0DC97A}" type="datetimeFigureOut">
              <a:rPr lang="en-GB" smtClean="0"/>
              <a:t>22/09/2020</a:t>
            </a:fld>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2B71380-E42E-43DC-B30B-667D9016FD9D}" type="slidenum">
              <a:rPr lang="en-GB" smtClean="0"/>
              <a:t>‹#›</a:t>
            </a:fld>
            <a:endParaRPr lang="en-GB"/>
          </a:p>
        </p:txBody>
      </p:sp>
    </p:spTree>
    <p:extLst>
      <p:ext uri="{BB962C8B-B14F-4D97-AF65-F5344CB8AC3E}">
        <p14:creationId xmlns:p14="http://schemas.microsoft.com/office/powerpoint/2010/main" val="8286759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jpeg"/><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23" Type="http://schemas.openxmlformats.org/officeDocument/2006/relationships/image" Target="../media/image8.png"/><Relationship Id="rId10" Type="http://schemas.openxmlformats.org/officeDocument/2006/relationships/slideLayout" Target="../slideLayouts/slideLayout21.xml"/><Relationship Id="rId19"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A102CB0F-8F03-40D1-ADC8-DEFEDE0DC97A}" type="datetimeFigureOut">
              <a:rPr lang="en-GB" smtClean="0"/>
              <a:t>22/09/2020</a:t>
            </a:fld>
            <a:endParaRPr lang="en-GB"/>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GB"/>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52B71380-E42E-43DC-B30B-667D9016FD9D}" type="slidenum">
              <a:rPr lang="en-GB" smtClean="0"/>
              <a:t>‹#›</a:t>
            </a:fld>
            <a:endParaRPr lang="en-GB"/>
          </a:p>
        </p:txBody>
      </p:sp>
    </p:spTree>
    <p:extLst>
      <p:ext uri="{BB962C8B-B14F-4D97-AF65-F5344CB8AC3E}">
        <p14:creationId xmlns:p14="http://schemas.microsoft.com/office/powerpoint/2010/main" val="3030995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7138" name="Picture 2" descr="under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extLst>
            <a:ext uri="{909E8E84-426E-40DD-AFC4-6F175D3DCCD1}">
              <a14:hiddenFill xmlns:a14="http://schemas.microsoft.com/office/drawing/2010/main">
                <a:solidFill>
                  <a:srgbClr val="FFFFFF"/>
                </a:solidFill>
              </a14:hiddenFill>
            </a:ext>
          </a:extLst>
        </p:spPr>
      </p:pic>
      <p:sp>
        <p:nvSpPr>
          <p:cNvPr id="347139" name="Text Box 3"/>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200" b="1">
                <a:solidFill>
                  <a:srgbClr val="9900CC"/>
                </a:solidFill>
                <a:cs typeface="Arial" panose="020B0604020202020204" pitchFamily="34" charset="0"/>
              </a:rPr>
              <a:t>© Boardworks Ltd 2004</a:t>
            </a:r>
          </a:p>
        </p:txBody>
      </p:sp>
      <p:pic>
        <p:nvPicPr>
          <p:cNvPr id="347140" name="Picture 4" descr="swis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47141" name="Picture 5" descr="boardworks_logo"/>
          <p:cNvPicPr>
            <a:picLocks noChangeAspect="1" noChangeArrowheads="1"/>
          </p:cNvPicPr>
          <p:nvPr/>
        </p:nvPicPr>
        <p:blipFill>
          <a:blip r:embed="rId18">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347142" name="Picture 6" descr="right_button">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extLst>
            <a:ext uri="{909E8E84-426E-40DD-AFC4-6F175D3DCCD1}">
              <a14:hiddenFill xmlns:a14="http://schemas.microsoft.com/office/drawing/2010/main">
                <a:solidFill>
                  <a:srgbClr val="FFFFFF"/>
                </a:solidFill>
              </a14:hiddenFill>
            </a:ext>
          </a:extLst>
        </p:spPr>
      </p:pic>
      <p:pic>
        <p:nvPicPr>
          <p:cNvPr id="347143" name="Picture 7" descr="left_butto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extLst>
            <a:ext uri="{909E8E84-426E-40DD-AFC4-6F175D3DCCD1}">
              <a14:hiddenFill xmlns:a14="http://schemas.microsoft.com/office/drawing/2010/main">
                <a:solidFill>
                  <a:srgbClr val="FFFFFF"/>
                </a:solidFill>
              </a14:hiddenFill>
            </a:ext>
          </a:extLst>
        </p:spPr>
      </p:pic>
      <p:sp>
        <p:nvSpPr>
          <p:cNvPr id="347144" name="Text Box 8"/>
          <p:cNvSpPr txBox="1">
            <a:spLocks noChangeArrowheads="1"/>
          </p:cNvSpPr>
          <p:nvPr/>
        </p:nvSpPr>
        <p:spPr bwMode="auto">
          <a:xfrm>
            <a:off x="0" y="6610350"/>
            <a:ext cx="666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200" b="1">
                <a:solidFill>
                  <a:schemeClr val="bg1"/>
                </a:solidFill>
              </a:rPr>
              <a:t>1 of 20</a:t>
            </a:r>
            <a:endParaRPr lang="en-US" altLang="en-US" sz="1200" b="1">
              <a:solidFill>
                <a:schemeClr val="bg1"/>
              </a:solidFill>
            </a:endParaRPr>
          </a:p>
        </p:txBody>
      </p:sp>
      <p:pic>
        <p:nvPicPr>
          <p:cNvPr id="347145" name="Picture 9" descr="under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extLst>
            <a:ext uri="{909E8E84-426E-40DD-AFC4-6F175D3DCCD1}">
              <a14:hiddenFill xmlns:a14="http://schemas.microsoft.com/office/drawing/2010/main">
                <a:solidFill>
                  <a:srgbClr val="FFFFFF"/>
                </a:solidFill>
              </a14:hiddenFill>
            </a:ext>
          </a:extLst>
        </p:spPr>
      </p:pic>
      <p:sp>
        <p:nvSpPr>
          <p:cNvPr id="347146" name="Text Box 10"/>
          <p:cNvSpPr txBox="1">
            <a:spLocks noChangeArrowheads="1"/>
          </p:cNvSpPr>
          <p:nvPr/>
        </p:nvSpPr>
        <p:spPr bwMode="auto">
          <a:xfrm>
            <a:off x="7032625" y="6637338"/>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200" b="1">
                <a:solidFill>
                  <a:srgbClr val="9900CC"/>
                </a:solidFill>
                <a:cs typeface="Arial" panose="020B0604020202020204" pitchFamily="34" charset="0"/>
              </a:rPr>
              <a:t>© Boardworks Ltd 2004</a:t>
            </a:r>
          </a:p>
        </p:txBody>
      </p:sp>
      <p:pic>
        <p:nvPicPr>
          <p:cNvPr id="347147" name="Picture 11" descr="swis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47148" name="Picture 12" descr="boardworks_logo"/>
          <p:cNvPicPr>
            <a:picLocks noChangeAspect="1" noChangeArrowheads="1"/>
          </p:cNvPicPr>
          <p:nvPr/>
        </p:nvPicPr>
        <p:blipFill>
          <a:blip r:embed="rId18">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347149" name="Picture 13" descr="left_button">
            <a:hlinkClick r:id="" action="ppaction://hlinkshowjump?jump=previousslide"/>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extLst>
            <a:ext uri="{909E8E84-426E-40DD-AFC4-6F175D3DCCD1}">
              <a14:hiddenFill xmlns:a14="http://schemas.microsoft.com/office/drawing/2010/main">
                <a:solidFill>
                  <a:srgbClr val="FFFFFF"/>
                </a:solidFill>
              </a14:hiddenFill>
            </a:ext>
          </a:extLst>
        </p:spPr>
      </p:pic>
      <p:sp>
        <p:nvSpPr>
          <p:cNvPr id="347151" name="Rectangle 15"/>
          <p:cNvSpPr>
            <a:spLocks noGrp="1" noChangeArrowheads="1"/>
          </p:cNvSpPr>
          <p:nvPr>
            <p:ph type="title"/>
          </p:nvPr>
        </p:nvSpPr>
        <p:spPr bwMode="auto">
          <a:xfrm>
            <a:off x="0" y="0"/>
            <a:ext cx="65166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       Click to edit Master title style</a:t>
            </a:r>
          </a:p>
        </p:txBody>
      </p:sp>
      <p:grpSp>
        <p:nvGrpSpPr>
          <p:cNvPr id="347152" name="Group 16"/>
          <p:cNvGrpSpPr>
            <a:grpSpLocks/>
          </p:cNvGrpSpPr>
          <p:nvPr/>
        </p:nvGrpSpPr>
        <p:grpSpPr bwMode="auto">
          <a:xfrm>
            <a:off x="236538" y="92075"/>
            <a:ext cx="360362" cy="360363"/>
            <a:chOff x="1066" y="799"/>
            <a:chExt cx="227" cy="227"/>
          </a:xfrm>
        </p:grpSpPr>
        <p:sp>
          <p:nvSpPr>
            <p:cNvPr id="347153" name="Oval 17"/>
            <p:cNvSpPr>
              <a:spLocks noChangeAspect="1" noChangeArrowheads="1"/>
            </p:cNvSpPr>
            <p:nvPr userDrawn="1"/>
          </p:nvSpPr>
          <p:spPr bwMode="auto">
            <a:xfrm>
              <a:off x="1066" y="799"/>
              <a:ext cx="227" cy="227"/>
            </a:xfrm>
            <a:prstGeom prst="ellipse">
              <a:avLst/>
            </a:prstGeom>
            <a:solidFill>
              <a:srgbClr val="01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7154" name="Oval 18"/>
            <p:cNvSpPr>
              <a:spLocks noChangeAspect="1" noChangeArrowheads="1"/>
            </p:cNvSpPr>
            <p:nvPr userDrawn="1"/>
          </p:nvSpPr>
          <p:spPr bwMode="auto">
            <a:xfrm>
              <a:off x="1066" y="799"/>
              <a:ext cx="227" cy="227"/>
            </a:xfrm>
            <a:prstGeom prst="ellipse">
              <a:avLst/>
            </a:prstGeom>
            <a:noFill/>
            <a:ln w="2286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grpSp>
          <p:nvGrpSpPr>
            <p:cNvPr id="347155" name="Group 19"/>
            <p:cNvGrpSpPr>
              <a:grpSpLocks noChangeAspect="1"/>
            </p:cNvGrpSpPr>
            <p:nvPr userDrawn="1"/>
          </p:nvGrpSpPr>
          <p:grpSpPr bwMode="auto">
            <a:xfrm>
              <a:off x="1078" y="814"/>
              <a:ext cx="204" cy="204"/>
              <a:chOff x="1498" y="982"/>
              <a:chExt cx="3174" cy="3174"/>
            </a:xfrm>
          </p:grpSpPr>
          <p:pic>
            <p:nvPicPr>
              <p:cNvPr id="347156" name="Picture 20" descr="KS3_chemistry_orange"/>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498" y="982"/>
                <a:ext cx="3174"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57" name="Picture 21" descr="7E_image1"/>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654" y="1844"/>
                <a:ext cx="2158"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58" name="Picture 22" descr="7E_image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3011" y="1209"/>
                <a:ext cx="1319" cy="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7159" name="Text Box 23"/>
          <p:cNvSpPr txBox="1">
            <a:spLocks noChangeArrowheads="1"/>
          </p:cNvSpPr>
          <p:nvPr userDrawn="1"/>
        </p:nvSpPr>
        <p:spPr bwMode="auto">
          <a:xfrm>
            <a:off x="0" y="6624638"/>
            <a:ext cx="1116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fld id="{F5E31916-616B-426F-8FA7-969D2EA7762D}" type="slidenum">
              <a:rPr lang="en-GB" altLang="en-US" sz="1200" b="1">
                <a:solidFill>
                  <a:schemeClr val="bg1"/>
                </a:solidFill>
              </a:rPr>
              <a:pPr algn="l" eaLnBrk="1" hangingPunct="1">
                <a:spcBef>
                  <a:spcPct val="50000"/>
                </a:spcBef>
              </a:pPr>
              <a:t>‹#›</a:t>
            </a:fld>
            <a:r>
              <a:rPr lang="en-GB" altLang="en-US" sz="1200" b="1">
                <a:solidFill>
                  <a:schemeClr val="bg1"/>
                </a:solidFill>
              </a:rPr>
              <a:t> of 34</a:t>
            </a:r>
          </a:p>
        </p:txBody>
      </p:sp>
    </p:spTree>
    <p:extLst>
      <p:ext uri="{BB962C8B-B14F-4D97-AF65-F5344CB8AC3E}">
        <p14:creationId xmlns:p14="http://schemas.microsoft.com/office/powerpoint/2010/main" val="18062182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0" fontAlgn="base">
        <a:spcBef>
          <a:spcPct val="0"/>
        </a:spcBef>
        <a:spcAft>
          <a:spcPct val="0"/>
        </a:spcAft>
        <a:defRPr sz="2800" b="1" kern="1200">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2pPr>
      <a:lvl3pPr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3pPr>
      <a:lvl4pPr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4pPr>
      <a:lvl5pPr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b="1">
          <a:solidFill>
            <a:srgbClr val="FF6600"/>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s://4.bp.blogspot.com/-BZ5V1b6uE4w/WqptgzOKsbI/AAAAAAAAGTU/ZyzeRg8V4GcQmzXQau_3zA8GaZ9s8ZwOgCLcBGAs/s1600/science.jpg"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5372EC-0AC1-4F0C-B185-35A6AD64E934}"/>
              </a:ext>
            </a:extLst>
          </p:cNvPr>
          <p:cNvPicPr>
            <a:picLocks noChangeAspect="1"/>
          </p:cNvPicPr>
          <p:nvPr/>
        </p:nvPicPr>
        <p:blipFill>
          <a:blip r:embed="rId2"/>
          <a:stretch>
            <a:fillRect/>
          </a:stretch>
        </p:blipFill>
        <p:spPr>
          <a:xfrm>
            <a:off x="3095920" y="210766"/>
            <a:ext cx="1476080" cy="1553768"/>
          </a:xfrm>
          <a:prstGeom prst="rect">
            <a:avLst/>
          </a:prstGeom>
        </p:spPr>
      </p:pic>
      <p:pic>
        <p:nvPicPr>
          <p:cNvPr id="3" name="Picture 2">
            <a:extLst>
              <a:ext uri="{FF2B5EF4-FFF2-40B4-BE49-F238E27FC236}">
                <a16:creationId xmlns:a16="http://schemas.microsoft.com/office/drawing/2014/main" id="{B3869220-87EC-4363-97D1-6CD0F9ED4977}"/>
              </a:ext>
            </a:extLst>
          </p:cNvPr>
          <p:cNvPicPr>
            <a:picLocks noChangeAspect="1"/>
          </p:cNvPicPr>
          <p:nvPr/>
        </p:nvPicPr>
        <p:blipFill>
          <a:blip r:embed="rId3"/>
          <a:stretch>
            <a:fillRect/>
          </a:stretch>
        </p:blipFill>
        <p:spPr>
          <a:xfrm>
            <a:off x="4562645" y="473601"/>
            <a:ext cx="1521523" cy="1259193"/>
          </a:xfrm>
          <a:prstGeom prst="rect">
            <a:avLst/>
          </a:prstGeom>
        </p:spPr>
      </p:pic>
      <p:pic>
        <p:nvPicPr>
          <p:cNvPr id="5" name="Picture 4" descr="https://4.bp.blogspot.com/-BZ5V1b6uE4w/WqptgzOKsbI/AAAAAAAAGTU/ZyzeRg8V4GcQmzXQau_3zA8GaZ9s8ZwOgCLcBGAs/s640/science.jpg">
            <a:hlinkClick r:id="rId4"/>
          </p:cNvPr>
          <p:cNvPicPr/>
          <p:nvPr/>
        </p:nvPicPr>
        <p:blipFill rotWithShape="1">
          <a:blip r:embed="rId5">
            <a:extLst>
              <a:ext uri="{28A0092B-C50C-407E-A947-70E740481C1C}">
                <a14:useLocalDpi xmlns:a14="http://schemas.microsoft.com/office/drawing/2010/main" val="0"/>
              </a:ext>
            </a:extLst>
          </a:blip>
          <a:srcRect t="9749" r="59118"/>
          <a:stretch/>
        </p:blipFill>
        <p:spPr bwMode="auto">
          <a:xfrm>
            <a:off x="179512" y="34730"/>
            <a:ext cx="3024336" cy="6562621"/>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5445BD8-8280-450A-878E-3842B1793A52}"/>
              </a:ext>
            </a:extLst>
          </p:cNvPr>
          <p:cNvPicPr>
            <a:picLocks noChangeAspect="1"/>
          </p:cNvPicPr>
          <p:nvPr/>
        </p:nvPicPr>
        <p:blipFill>
          <a:blip r:embed="rId6"/>
          <a:stretch>
            <a:fillRect/>
          </a:stretch>
        </p:blipFill>
        <p:spPr>
          <a:xfrm>
            <a:off x="6110901" y="296924"/>
            <a:ext cx="1502464" cy="1639052"/>
          </a:xfrm>
          <a:prstGeom prst="rect">
            <a:avLst/>
          </a:prstGeom>
        </p:spPr>
      </p:pic>
      <p:pic>
        <p:nvPicPr>
          <p:cNvPr id="7" name="Picture 6">
            <a:extLst>
              <a:ext uri="{FF2B5EF4-FFF2-40B4-BE49-F238E27FC236}">
                <a16:creationId xmlns:a16="http://schemas.microsoft.com/office/drawing/2014/main" id="{A725FECF-8D82-48A1-A694-1D14EB55CC35}"/>
              </a:ext>
            </a:extLst>
          </p:cNvPr>
          <p:cNvPicPr>
            <a:picLocks noChangeAspect="1"/>
          </p:cNvPicPr>
          <p:nvPr/>
        </p:nvPicPr>
        <p:blipFill>
          <a:blip r:embed="rId7"/>
          <a:stretch>
            <a:fillRect/>
          </a:stretch>
        </p:blipFill>
        <p:spPr>
          <a:xfrm>
            <a:off x="7609002" y="370763"/>
            <a:ext cx="1534998" cy="1464871"/>
          </a:xfrm>
          <a:prstGeom prst="rect">
            <a:avLst/>
          </a:prstGeom>
        </p:spPr>
      </p:pic>
      <p:pic>
        <p:nvPicPr>
          <p:cNvPr id="8" name="Picture 7">
            <a:extLst>
              <a:ext uri="{FF2B5EF4-FFF2-40B4-BE49-F238E27FC236}">
                <a16:creationId xmlns:a16="http://schemas.microsoft.com/office/drawing/2014/main" id="{9A2805C9-829A-4E31-A0BD-B3940E8179F0}"/>
              </a:ext>
            </a:extLst>
          </p:cNvPr>
          <p:cNvPicPr>
            <a:picLocks noChangeAspect="1"/>
          </p:cNvPicPr>
          <p:nvPr/>
        </p:nvPicPr>
        <p:blipFill>
          <a:blip r:embed="rId8"/>
          <a:stretch>
            <a:fillRect/>
          </a:stretch>
        </p:blipFill>
        <p:spPr>
          <a:xfrm>
            <a:off x="2520002" y="1945442"/>
            <a:ext cx="1367691" cy="1818319"/>
          </a:xfrm>
          <a:prstGeom prst="rect">
            <a:avLst/>
          </a:prstGeom>
        </p:spPr>
      </p:pic>
      <p:pic>
        <p:nvPicPr>
          <p:cNvPr id="9" name="Picture 8">
            <a:extLst>
              <a:ext uri="{FF2B5EF4-FFF2-40B4-BE49-F238E27FC236}">
                <a16:creationId xmlns:a16="http://schemas.microsoft.com/office/drawing/2014/main" id="{A607866E-475D-4C8B-A8D4-FEF2F51BF85B}"/>
              </a:ext>
            </a:extLst>
          </p:cNvPr>
          <p:cNvPicPr>
            <a:picLocks noChangeAspect="1"/>
          </p:cNvPicPr>
          <p:nvPr/>
        </p:nvPicPr>
        <p:blipFill>
          <a:blip r:embed="rId9"/>
          <a:stretch>
            <a:fillRect/>
          </a:stretch>
        </p:blipFill>
        <p:spPr>
          <a:xfrm>
            <a:off x="3699705" y="3032595"/>
            <a:ext cx="1208026" cy="1393876"/>
          </a:xfrm>
          <a:prstGeom prst="rect">
            <a:avLst/>
          </a:prstGeom>
        </p:spPr>
      </p:pic>
      <p:pic>
        <p:nvPicPr>
          <p:cNvPr id="10" name="Picture 9">
            <a:extLst>
              <a:ext uri="{FF2B5EF4-FFF2-40B4-BE49-F238E27FC236}">
                <a16:creationId xmlns:a16="http://schemas.microsoft.com/office/drawing/2014/main" id="{01A41DD6-5A1D-438E-9AB0-73D03EA295B3}"/>
              </a:ext>
            </a:extLst>
          </p:cNvPr>
          <p:cNvPicPr>
            <a:picLocks noChangeAspect="1"/>
          </p:cNvPicPr>
          <p:nvPr/>
        </p:nvPicPr>
        <p:blipFill>
          <a:blip r:embed="rId10"/>
          <a:stretch>
            <a:fillRect/>
          </a:stretch>
        </p:blipFill>
        <p:spPr>
          <a:xfrm>
            <a:off x="4687805" y="2000253"/>
            <a:ext cx="1365881" cy="1203946"/>
          </a:xfrm>
          <a:prstGeom prst="rect">
            <a:avLst/>
          </a:prstGeom>
        </p:spPr>
      </p:pic>
      <p:pic>
        <p:nvPicPr>
          <p:cNvPr id="11" name="Picture 10">
            <a:extLst>
              <a:ext uri="{FF2B5EF4-FFF2-40B4-BE49-F238E27FC236}">
                <a16:creationId xmlns:a16="http://schemas.microsoft.com/office/drawing/2014/main" id="{C551BCA8-30F8-4992-AE10-EDBB34E3C402}"/>
              </a:ext>
            </a:extLst>
          </p:cNvPr>
          <p:cNvPicPr>
            <a:picLocks noChangeAspect="1"/>
          </p:cNvPicPr>
          <p:nvPr/>
        </p:nvPicPr>
        <p:blipFill>
          <a:blip r:embed="rId11"/>
          <a:stretch>
            <a:fillRect/>
          </a:stretch>
        </p:blipFill>
        <p:spPr>
          <a:xfrm>
            <a:off x="2361820" y="5274893"/>
            <a:ext cx="1462826" cy="1372341"/>
          </a:xfrm>
          <a:prstGeom prst="rect">
            <a:avLst/>
          </a:prstGeom>
        </p:spPr>
      </p:pic>
      <p:pic>
        <p:nvPicPr>
          <p:cNvPr id="12" name="Picture 11">
            <a:extLst>
              <a:ext uri="{FF2B5EF4-FFF2-40B4-BE49-F238E27FC236}">
                <a16:creationId xmlns:a16="http://schemas.microsoft.com/office/drawing/2014/main" id="{4FDC50B4-AACE-4E1D-A46A-6409EC6811BB}"/>
              </a:ext>
            </a:extLst>
          </p:cNvPr>
          <p:cNvPicPr>
            <a:picLocks noChangeAspect="1"/>
          </p:cNvPicPr>
          <p:nvPr/>
        </p:nvPicPr>
        <p:blipFill>
          <a:blip r:embed="rId12"/>
          <a:stretch>
            <a:fillRect/>
          </a:stretch>
        </p:blipFill>
        <p:spPr>
          <a:xfrm>
            <a:off x="3944002" y="5179529"/>
            <a:ext cx="1426744" cy="1426744"/>
          </a:xfrm>
          <a:prstGeom prst="rect">
            <a:avLst/>
          </a:prstGeom>
        </p:spPr>
      </p:pic>
      <p:pic>
        <p:nvPicPr>
          <p:cNvPr id="13" name="Picture 12">
            <a:extLst>
              <a:ext uri="{FF2B5EF4-FFF2-40B4-BE49-F238E27FC236}">
                <a16:creationId xmlns:a16="http://schemas.microsoft.com/office/drawing/2014/main" id="{61CE5850-8D08-4DB9-BBA6-24E3FF3D55C9}"/>
              </a:ext>
            </a:extLst>
          </p:cNvPr>
          <p:cNvPicPr>
            <a:picLocks noChangeAspect="1"/>
          </p:cNvPicPr>
          <p:nvPr/>
        </p:nvPicPr>
        <p:blipFill>
          <a:blip r:embed="rId13"/>
          <a:stretch>
            <a:fillRect/>
          </a:stretch>
        </p:blipFill>
        <p:spPr>
          <a:xfrm>
            <a:off x="5403589" y="5065284"/>
            <a:ext cx="1671975" cy="1506433"/>
          </a:xfrm>
          <a:prstGeom prst="rect">
            <a:avLst/>
          </a:prstGeom>
        </p:spPr>
      </p:pic>
      <p:pic>
        <p:nvPicPr>
          <p:cNvPr id="14" name="Picture 13">
            <a:extLst>
              <a:ext uri="{FF2B5EF4-FFF2-40B4-BE49-F238E27FC236}">
                <a16:creationId xmlns:a16="http://schemas.microsoft.com/office/drawing/2014/main" id="{6C7157DB-4537-44C0-BA86-91ACC195EA16}"/>
              </a:ext>
            </a:extLst>
          </p:cNvPr>
          <p:cNvPicPr>
            <a:picLocks noChangeAspect="1"/>
          </p:cNvPicPr>
          <p:nvPr/>
        </p:nvPicPr>
        <p:blipFill>
          <a:blip r:embed="rId14"/>
          <a:stretch>
            <a:fillRect/>
          </a:stretch>
        </p:blipFill>
        <p:spPr>
          <a:xfrm>
            <a:off x="7308304" y="5065284"/>
            <a:ext cx="1538626" cy="1401520"/>
          </a:xfrm>
          <a:prstGeom prst="rect">
            <a:avLst/>
          </a:prstGeom>
        </p:spPr>
      </p:pic>
      <p:pic>
        <p:nvPicPr>
          <p:cNvPr id="15" name="Picture 14">
            <a:extLst>
              <a:ext uri="{FF2B5EF4-FFF2-40B4-BE49-F238E27FC236}">
                <a16:creationId xmlns:a16="http://schemas.microsoft.com/office/drawing/2014/main" id="{9F318921-6B70-444D-B930-CE9C879FADD4}"/>
              </a:ext>
            </a:extLst>
          </p:cNvPr>
          <p:cNvPicPr>
            <a:picLocks noChangeAspect="1"/>
          </p:cNvPicPr>
          <p:nvPr/>
        </p:nvPicPr>
        <p:blipFill>
          <a:blip r:embed="rId15"/>
          <a:stretch>
            <a:fillRect/>
          </a:stretch>
        </p:blipFill>
        <p:spPr>
          <a:xfrm>
            <a:off x="7591574" y="2055558"/>
            <a:ext cx="1464274" cy="1260482"/>
          </a:xfrm>
          <a:prstGeom prst="rect">
            <a:avLst/>
          </a:prstGeom>
        </p:spPr>
      </p:pic>
      <p:pic>
        <p:nvPicPr>
          <p:cNvPr id="16" name="Picture 15"/>
          <p:cNvPicPr>
            <a:picLocks noChangeAspect="1"/>
          </p:cNvPicPr>
          <p:nvPr/>
        </p:nvPicPr>
        <p:blipFill>
          <a:blip r:embed="rId16"/>
          <a:stretch>
            <a:fillRect/>
          </a:stretch>
        </p:blipFill>
        <p:spPr>
          <a:xfrm>
            <a:off x="6436665" y="2502873"/>
            <a:ext cx="1154909" cy="1810398"/>
          </a:xfrm>
          <a:prstGeom prst="rect">
            <a:avLst/>
          </a:prstGeom>
        </p:spPr>
      </p:pic>
    </p:spTree>
    <p:extLst>
      <p:ext uri="{BB962C8B-B14F-4D97-AF65-F5344CB8AC3E}">
        <p14:creationId xmlns:p14="http://schemas.microsoft.com/office/powerpoint/2010/main" val="229635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BBB3D-F757-4969-93B7-4D59DAD6843B}"/>
              </a:ext>
            </a:extLst>
          </p:cNvPr>
          <p:cNvSpPr>
            <a:spLocks noGrp="1"/>
          </p:cNvSpPr>
          <p:nvPr>
            <p:ph idx="1"/>
          </p:nvPr>
        </p:nvSpPr>
        <p:spPr>
          <a:xfrm>
            <a:off x="395536" y="404664"/>
            <a:ext cx="8280920" cy="6192687"/>
          </a:xfrm>
        </p:spPr>
        <p:txBody>
          <a:bodyPr>
            <a:normAutofit fontScale="70000" lnSpcReduction="20000"/>
          </a:bodyPr>
          <a:lstStyle/>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They go up in 1s.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Atomic number, number of protons and number of electrons.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Hydrogen – mass number is 1 which is the same as its atomic number.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Hydrogen.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Helium, carbon, nitrogen, oxygen, neon, magnesium, silicon, </a:t>
            </a:r>
            <a:r>
              <a:rPr lang="en-GB" sz="2400" dirty="0" err="1">
                <a:effectLst/>
                <a:latin typeface="Trebuchet MS" panose="020B0603020202020204" pitchFamily="34" charset="0"/>
                <a:ea typeface="Calibri" panose="020F0502020204030204" pitchFamily="34" charset="0"/>
                <a:cs typeface="Arial" panose="020B0604020202020204" pitchFamily="34" charset="0"/>
              </a:rPr>
              <a:t>sulfur</a:t>
            </a:r>
            <a:r>
              <a:rPr lang="en-GB" sz="2400" dirty="0">
                <a:effectLst/>
                <a:latin typeface="Trebuchet MS" panose="020B0603020202020204" pitchFamily="34" charset="0"/>
                <a:ea typeface="Calibri" panose="020F0502020204030204" pitchFamily="34" charset="0"/>
                <a:cs typeface="Arial" panose="020B0604020202020204" pitchFamily="34" charset="0"/>
              </a:rPr>
              <a:t>, calcium.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They increase by 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a)sodium, b) fluorine, c) helium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20000"/>
              </a:lnSpc>
              <a:spcBef>
                <a:spcPts val="0"/>
              </a:spcBef>
            </a:pPr>
            <a:r>
              <a:rPr lang="en-GB" sz="2400" dirty="0">
                <a:effectLst/>
                <a:latin typeface="Trebuchet MS" panose="020B0603020202020204" pitchFamily="34" charset="0"/>
                <a:ea typeface="Calibri" panose="020F0502020204030204" pitchFamily="34" charset="0"/>
                <a:cs typeface="Arial" panose="020B0604020202020204" pitchFamily="34" charset="0"/>
              </a:rPr>
              <a:t>Add the neutrons and protons together to work out the mass number.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20000"/>
              </a:lnSpc>
              <a:spcBef>
                <a:spcPts val="0"/>
              </a:spcBef>
            </a:pPr>
            <a:r>
              <a:rPr lang="en-GB" sz="2400" dirty="0">
                <a:effectLst/>
                <a:latin typeface="Trebuchet MS" panose="020B0603020202020204" pitchFamily="34" charset="0"/>
                <a:ea typeface="Calibri" panose="020F0502020204030204" pitchFamily="34" charset="0"/>
                <a:cs typeface="Arial" panose="020B0604020202020204" pitchFamily="34" charset="0"/>
              </a:rPr>
              <a:t>Or match the number of electrons (or protons) to the atomic number.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20000"/>
              </a:lnSpc>
              <a:spcBef>
                <a:spcPts val="0"/>
              </a:spcBef>
            </a:pPr>
            <a:r>
              <a:rPr lang="en-GB" sz="2400" dirty="0">
                <a:effectLst/>
                <a:latin typeface="Trebuchet MS" panose="020B0603020202020204" pitchFamily="34" charset="0"/>
                <a:ea typeface="Calibri" panose="020F0502020204030204" pitchFamily="34" charset="0"/>
                <a:cs typeface="Arial" panose="020B060402020202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 a)chlorine b) sodium c) lithium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1000"/>
              </a:spcAft>
            </a:pPr>
            <a:r>
              <a:rPr lang="en-GB" sz="2400" dirty="0">
                <a:effectLst/>
                <a:latin typeface="Trebuchet MS" panose="020B0603020202020204" pitchFamily="34" charset="0"/>
                <a:ea typeface="Calibri" panose="020F0502020204030204" pitchFamily="34" charset="0"/>
                <a:cs typeface="Arial" panose="020B0604020202020204" pitchFamily="34" charset="0"/>
              </a:rPr>
              <a:t>The number of electrons equals the number of protons (which is the same as the atomic number). Find the element with that atomic number.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mj-lt"/>
              <a:buAutoNum type="arabicPeriod"/>
            </a:pPr>
            <a:r>
              <a:rPr lang="en-GB" sz="2400" dirty="0">
                <a:effectLst/>
                <a:latin typeface="Trebuchet MS" panose="020B0603020202020204" pitchFamily="34" charset="0"/>
                <a:ea typeface="Calibri" panose="020F0502020204030204" pitchFamily="34" charset="0"/>
                <a:cs typeface="Arial" panose="020B0604020202020204" pitchFamily="34" charset="0"/>
              </a:rPr>
              <a:t>a) 6 neutrons b) 7 neutrons c) 8 neutrons d) 10 neutrons e) 10 neutrons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spcAft>
                <a:spcPts val="1000"/>
              </a:spcAft>
            </a:pPr>
            <a:r>
              <a:rPr lang="en-GB" sz="2400" dirty="0">
                <a:effectLst/>
                <a:latin typeface="Trebuchet MS" panose="020B0603020202020204" pitchFamily="34" charset="0"/>
                <a:ea typeface="Calibri" panose="020F0502020204030204" pitchFamily="34" charset="0"/>
                <a:cs typeface="Arial" panose="020B0604020202020204" pitchFamily="34" charset="0"/>
              </a:rPr>
              <a:t>Look at the number of electrons. The number of electrons equals the number of protons, then look for the elements with the same atomic number as the number of electrons. Then take the mass number and subtract the atomic number from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2897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054F-788B-4624-A5EB-9E8AAE7F6394}"/>
              </a:ext>
            </a:extLst>
          </p:cNvPr>
          <p:cNvSpPr>
            <a:spLocks noGrp="1"/>
          </p:cNvSpPr>
          <p:nvPr>
            <p:ph type="title"/>
          </p:nvPr>
        </p:nvSpPr>
        <p:spPr>
          <a:xfrm>
            <a:off x="451705" y="476672"/>
            <a:ext cx="8079581" cy="1658198"/>
          </a:xfrm>
        </p:spPr>
        <p:txBody>
          <a:bodyPr/>
          <a:lstStyle/>
          <a:p>
            <a:r>
              <a:rPr lang="en-GB" dirty="0"/>
              <a:t>Electron Configuration</a:t>
            </a:r>
          </a:p>
        </p:txBody>
      </p:sp>
      <p:sp>
        <p:nvSpPr>
          <p:cNvPr id="3" name="Content Placeholder 2">
            <a:extLst>
              <a:ext uri="{FF2B5EF4-FFF2-40B4-BE49-F238E27FC236}">
                <a16:creationId xmlns:a16="http://schemas.microsoft.com/office/drawing/2014/main" id="{E197A1CF-4394-4ABD-9C08-F9C377DD45F5}"/>
              </a:ext>
            </a:extLst>
          </p:cNvPr>
          <p:cNvSpPr>
            <a:spLocks noGrp="1"/>
          </p:cNvSpPr>
          <p:nvPr>
            <p:ph idx="1"/>
          </p:nvPr>
        </p:nvSpPr>
        <p:spPr/>
        <p:txBody>
          <a:bodyPr>
            <a:normAutofit fontScale="92500" lnSpcReduction="10000"/>
          </a:bodyPr>
          <a:lstStyle/>
          <a:p>
            <a:pPr marL="0" indent="0">
              <a:buNone/>
            </a:pPr>
            <a:r>
              <a:rPr lang="en-GB" dirty="0"/>
              <a:t>How many electrons are in each electron shell?</a:t>
            </a:r>
          </a:p>
          <a:p>
            <a:pPr marL="0" indent="0">
              <a:buNone/>
            </a:pPr>
            <a:r>
              <a:rPr lang="en-GB" dirty="0"/>
              <a:t>Shell 1 - 2</a:t>
            </a:r>
          </a:p>
          <a:p>
            <a:pPr marL="0" indent="0">
              <a:buNone/>
            </a:pPr>
            <a:r>
              <a:rPr lang="en-GB" dirty="0"/>
              <a:t>Shell 2 - 8</a:t>
            </a:r>
          </a:p>
          <a:p>
            <a:pPr marL="0" indent="0">
              <a:buNone/>
            </a:pPr>
            <a:r>
              <a:rPr lang="en-GB" dirty="0"/>
              <a:t>Shell 3 – 8</a:t>
            </a:r>
          </a:p>
          <a:p>
            <a:pPr marL="0" indent="0">
              <a:buNone/>
            </a:pPr>
            <a:endParaRPr lang="en-GB" dirty="0"/>
          </a:p>
          <a:p>
            <a:pPr marL="0" indent="0">
              <a:buNone/>
            </a:pPr>
            <a:r>
              <a:rPr lang="en-GB" dirty="0"/>
              <a:t>What resource can we use to check how many electrons are the outer shell of an atom?</a:t>
            </a:r>
          </a:p>
          <a:p>
            <a:pPr marL="0" indent="0">
              <a:buNone/>
            </a:pPr>
            <a:r>
              <a:rPr lang="en-GB" dirty="0"/>
              <a:t>We can use the periodic table – the group number tells you how many electrons are in the outer shell of each element. E.g. If in Group 1, it 1 electron in the outer shell, if in Group 7, it has 7. </a:t>
            </a:r>
          </a:p>
        </p:txBody>
      </p:sp>
    </p:spTree>
    <p:extLst>
      <p:ext uri="{BB962C8B-B14F-4D97-AF65-F5344CB8AC3E}">
        <p14:creationId xmlns:p14="http://schemas.microsoft.com/office/powerpoint/2010/main" val="8177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28DB-6907-42B9-9717-2EE30A232458}"/>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0951D6B4-6605-4DCA-BEBC-87B9DC884D37}"/>
              </a:ext>
            </a:extLst>
          </p:cNvPr>
          <p:cNvGraphicFramePr>
            <a:graphicFrameLocks noGrp="1"/>
          </p:cNvGraphicFramePr>
          <p:nvPr>
            <p:ph idx="1"/>
            <p:extLst>
              <p:ext uri="{D42A27DB-BD31-4B8C-83A1-F6EECF244321}">
                <p14:modId xmlns:p14="http://schemas.microsoft.com/office/powerpoint/2010/main" val="2192158632"/>
              </p:ext>
            </p:extLst>
          </p:nvPr>
        </p:nvGraphicFramePr>
        <p:xfrm>
          <a:off x="492920" y="620688"/>
          <a:ext cx="8158161" cy="5138762"/>
        </p:xfrm>
        <a:graphic>
          <a:graphicData uri="http://schemas.openxmlformats.org/drawingml/2006/table">
            <a:tbl>
              <a:tblPr firstRow="1" firstCol="1" bandRow="1" bandCol="1"/>
              <a:tblGrid>
                <a:gridCol w="2719387">
                  <a:extLst>
                    <a:ext uri="{9D8B030D-6E8A-4147-A177-3AD203B41FA5}">
                      <a16:colId xmlns:a16="http://schemas.microsoft.com/office/drawing/2014/main" val="843868697"/>
                    </a:ext>
                  </a:extLst>
                </a:gridCol>
                <a:gridCol w="2719387">
                  <a:extLst>
                    <a:ext uri="{9D8B030D-6E8A-4147-A177-3AD203B41FA5}">
                      <a16:colId xmlns:a16="http://schemas.microsoft.com/office/drawing/2014/main" val="3476005694"/>
                    </a:ext>
                  </a:extLst>
                </a:gridCol>
                <a:gridCol w="2719387">
                  <a:extLst>
                    <a:ext uri="{9D8B030D-6E8A-4147-A177-3AD203B41FA5}">
                      <a16:colId xmlns:a16="http://schemas.microsoft.com/office/drawing/2014/main" val="3610812997"/>
                    </a:ext>
                  </a:extLst>
                </a:gridCol>
              </a:tblGrid>
              <a:tr h="2569381">
                <a:tc>
                  <a:txBody>
                    <a:bodyPr/>
                    <a:lstStyle/>
                    <a:p>
                      <a:pPr>
                        <a:spcBef>
                          <a:spcPts val="600"/>
                        </a:spcBef>
                      </a:pPr>
                      <a:r>
                        <a:rPr lang="en-US" sz="1200">
                          <a:effectLst/>
                          <a:latin typeface="Arial" panose="020B0604020202020204" pitchFamily="34" charset="0"/>
                          <a:ea typeface="Cambria" panose="02040503050406030204" pitchFamily="18" charset="0"/>
                          <a:cs typeface="Times New Roman" panose="02020603050405020304" pitchFamily="18" charset="0"/>
                        </a:rPr>
                        <a:t>1.  helium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5551" marR="6555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spcBef>
                          <a:spcPts val="600"/>
                        </a:spcBef>
                      </a:pPr>
                      <a:r>
                        <a:rPr lang="en-US" sz="1200">
                          <a:effectLst/>
                          <a:latin typeface="Arial" panose="020B0604020202020204" pitchFamily="34" charset="0"/>
                          <a:ea typeface="Cambria" panose="02040503050406030204" pitchFamily="18" charset="0"/>
                          <a:cs typeface="Times New Roman" panose="02020603050405020304" pitchFamily="18" charset="0"/>
                        </a:rPr>
                        <a:t>2.  carbon</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5551" marR="6555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spcBef>
                          <a:spcPts val="600"/>
                        </a:spcBef>
                      </a:pPr>
                      <a:r>
                        <a:rPr lang="en-US" sz="1200">
                          <a:effectLst/>
                          <a:latin typeface="Arial" panose="020B0604020202020204" pitchFamily="34" charset="0"/>
                          <a:ea typeface="Cambria" panose="02040503050406030204" pitchFamily="18" charset="0"/>
                          <a:cs typeface="Times New Roman" panose="02020603050405020304" pitchFamily="18" charset="0"/>
                        </a:rPr>
                        <a:t>3.  sulfur</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5551" marR="6555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885573952"/>
                  </a:ext>
                </a:extLst>
              </a:tr>
              <a:tr h="2569381">
                <a:tc>
                  <a:txBody>
                    <a:bodyPr/>
                    <a:lstStyle/>
                    <a:p>
                      <a:pPr>
                        <a:spcBef>
                          <a:spcPts val="600"/>
                        </a:spcBef>
                      </a:pPr>
                      <a:r>
                        <a:rPr lang="en-US" sz="1200">
                          <a:effectLst/>
                          <a:latin typeface="Arial" panose="020B0604020202020204" pitchFamily="34" charset="0"/>
                          <a:ea typeface="Cambria" panose="02040503050406030204" pitchFamily="18" charset="0"/>
                          <a:cs typeface="Times New Roman" panose="02020603050405020304" pitchFamily="18" charset="0"/>
                        </a:rPr>
                        <a:t>4.  magnesium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5551" marR="6555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spcBef>
                          <a:spcPts val="600"/>
                        </a:spcBef>
                      </a:pPr>
                      <a:r>
                        <a:rPr lang="en-US" sz="1200">
                          <a:effectLst/>
                          <a:latin typeface="Arial" panose="020B0604020202020204" pitchFamily="34" charset="0"/>
                          <a:ea typeface="Cambria" panose="02040503050406030204" pitchFamily="18" charset="0"/>
                          <a:cs typeface="Times New Roman" panose="02020603050405020304" pitchFamily="18" charset="0"/>
                        </a:rPr>
                        <a:t>5.  aluminium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5551" marR="6555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spcBef>
                          <a:spcPts val="600"/>
                        </a:spcBef>
                      </a:pPr>
                      <a:r>
                        <a:rPr lang="en-US" sz="1200" dirty="0">
                          <a:effectLst/>
                          <a:latin typeface="Arial" panose="020B0604020202020204" pitchFamily="34" charset="0"/>
                          <a:ea typeface="Cambria" panose="02040503050406030204" pitchFamily="18" charset="0"/>
                          <a:cs typeface="Times New Roman" panose="02020603050405020304" pitchFamily="18" charset="0"/>
                        </a:rPr>
                        <a:t>6.  argon</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5551" marR="6555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579534595"/>
                  </a:ext>
                </a:extLst>
              </a:tr>
            </a:tbl>
          </a:graphicData>
        </a:graphic>
      </p:graphicFrame>
    </p:spTree>
    <p:extLst>
      <p:ext uri="{BB962C8B-B14F-4D97-AF65-F5344CB8AC3E}">
        <p14:creationId xmlns:p14="http://schemas.microsoft.com/office/powerpoint/2010/main" val="200498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EF6B-3973-4A07-B3AF-9497BC230CC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675121-92CC-4DC5-8C68-4E7FF9DE7D21}"/>
              </a:ext>
            </a:extLst>
          </p:cNvPr>
          <p:cNvSpPr>
            <a:spLocks noGrp="1"/>
          </p:cNvSpPr>
          <p:nvPr>
            <p:ph idx="1"/>
          </p:nvPr>
        </p:nvSpPr>
        <p:spPr/>
        <p:txBody>
          <a:bodyPr/>
          <a:lstStyle/>
          <a:p>
            <a:pPr>
              <a:tabLst>
                <a:tab pos="2340610" algn="l"/>
                <a:tab pos="4770755" algn="l"/>
              </a:tabLst>
            </a:pPr>
            <a:r>
              <a:rPr lang="en-US" sz="2000" b="1" dirty="0">
                <a:effectLst/>
                <a:latin typeface="Arial" panose="020B0604020202020204" pitchFamily="34" charset="0"/>
                <a:ea typeface="Cambria" panose="02040503050406030204" pitchFamily="18" charset="0"/>
                <a:cs typeface="Times New Roman" panose="02020603050405020304" pitchFamily="18" charset="0"/>
              </a:rPr>
              <a:t>1</a:t>
            </a:r>
            <a:r>
              <a:rPr lang="en-US" sz="2000" b="1" i="1" dirty="0">
                <a:effectLst/>
                <a:latin typeface="Arial" panose="020B0604020202020204" pitchFamily="34" charset="0"/>
                <a:ea typeface="Cambria" panose="02040503050406030204" pitchFamily="18" charset="0"/>
                <a:cs typeface="Times New Roman" panose="02020603050405020304" pitchFamily="18" charset="0"/>
              </a:rPr>
              <a:t>.</a:t>
            </a:r>
            <a:r>
              <a:rPr lang="en-US" sz="2000" dirty="0">
                <a:effectLst/>
                <a:latin typeface="Arial" panose="020B0604020202020204" pitchFamily="34" charset="0"/>
                <a:ea typeface="Cambria" panose="02040503050406030204" pitchFamily="18" charset="0"/>
                <a:cs typeface="Times New Roman" panose="02020603050405020304" pitchFamily="18" charset="0"/>
              </a:rPr>
              <a:t>  N nitrogen 2,5	</a:t>
            </a:r>
            <a:r>
              <a:rPr lang="en-US" sz="2000" b="1" dirty="0">
                <a:effectLst/>
                <a:latin typeface="Arial" panose="020B0604020202020204" pitchFamily="34" charset="0"/>
                <a:ea typeface="Cambria" panose="02040503050406030204" pitchFamily="18" charset="0"/>
                <a:cs typeface="Times New Roman" panose="02020603050405020304" pitchFamily="18" charset="0"/>
              </a:rPr>
              <a:t>2</a:t>
            </a:r>
            <a:r>
              <a:rPr lang="en-US" sz="2000" b="1" i="1" dirty="0">
                <a:effectLst/>
                <a:latin typeface="Arial" panose="020B0604020202020204" pitchFamily="34" charset="0"/>
                <a:ea typeface="Cambria" panose="02040503050406030204" pitchFamily="18" charset="0"/>
                <a:cs typeface="Times New Roman" panose="02020603050405020304" pitchFamily="18" charset="0"/>
              </a:rPr>
              <a:t>.  </a:t>
            </a:r>
            <a:r>
              <a:rPr lang="en-US" sz="2000" dirty="0">
                <a:effectLst/>
                <a:latin typeface="Arial" panose="020B0604020202020204" pitchFamily="34" charset="0"/>
                <a:ea typeface="Cambria" panose="02040503050406030204" pitchFamily="18" charset="0"/>
                <a:cs typeface="Times New Roman" panose="02020603050405020304" pitchFamily="18" charset="0"/>
              </a:rPr>
              <a:t>P phosphorus 2,8,5	</a:t>
            </a:r>
            <a:r>
              <a:rPr lang="en-US" sz="2000" b="1" dirty="0">
                <a:effectLst/>
                <a:latin typeface="Arial" panose="020B0604020202020204" pitchFamily="34" charset="0"/>
                <a:ea typeface="Cambria" panose="02040503050406030204" pitchFamily="18" charset="0"/>
                <a:cs typeface="Times New Roman" panose="02020603050405020304" pitchFamily="18" charset="0"/>
              </a:rPr>
              <a:t>3</a:t>
            </a:r>
            <a:r>
              <a:rPr lang="en-US" sz="2000" b="1" i="1" dirty="0">
                <a:effectLst/>
                <a:latin typeface="Arial" panose="020B0604020202020204" pitchFamily="34" charset="0"/>
                <a:ea typeface="Cambria" panose="02040503050406030204" pitchFamily="18" charset="0"/>
                <a:cs typeface="Times New Roman" panose="02020603050405020304" pitchFamily="18" charset="0"/>
              </a:rPr>
              <a:t>.</a:t>
            </a:r>
            <a:r>
              <a:rPr lang="en-US" sz="2000" dirty="0">
                <a:effectLst/>
                <a:latin typeface="Arial" panose="020B0604020202020204" pitchFamily="34" charset="0"/>
                <a:ea typeface="Cambria" panose="02040503050406030204" pitchFamily="18" charset="0"/>
                <a:cs typeface="Times New Roman" panose="02020603050405020304" pitchFamily="18" charset="0"/>
              </a:rPr>
              <a:t>  B boron 2,3</a:t>
            </a:r>
            <a:endParaRPr lang="en-GB"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2340610" algn="l"/>
                <a:tab pos="4770755" algn="l"/>
              </a:tabLst>
            </a:pPr>
            <a:r>
              <a:rPr lang="en-US" sz="2000" dirty="0">
                <a:effectLst/>
                <a:latin typeface="Arial" panose="020B0604020202020204" pitchFamily="34" charset="0"/>
                <a:ea typeface="Cambria" panose="02040503050406030204" pitchFamily="18" charset="0"/>
                <a:cs typeface="Times New Roman" panose="02020603050405020304" pitchFamily="18" charset="0"/>
              </a:rPr>
              <a:t> </a:t>
            </a:r>
            <a:endParaRPr lang="en-GB"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2340610" algn="l"/>
                <a:tab pos="4770755" algn="l"/>
              </a:tabLst>
            </a:pPr>
            <a:r>
              <a:rPr lang="en-US" sz="2000" b="1" dirty="0">
                <a:effectLst/>
                <a:latin typeface="Arial" panose="020B0604020202020204" pitchFamily="34" charset="0"/>
                <a:ea typeface="Cambria" panose="02040503050406030204" pitchFamily="18" charset="0"/>
                <a:cs typeface="Times New Roman" panose="02020603050405020304" pitchFamily="18" charset="0"/>
              </a:rPr>
              <a:t>4</a:t>
            </a:r>
            <a:r>
              <a:rPr lang="en-US" sz="2000" b="1" i="1" dirty="0">
                <a:effectLst/>
                <a:latin typeface="Arial" panose="020B0604020202020204" pitchFamily="34" charset="0"/>
                <a:ea typeface="Cambria" panose="02040503050406030204" pitchFamily="18" charset="0"/>
                <a:cs typeface="Times New Roman" panose="02020603050405020304" pitchFamily="18" charset="0"/>
              </a:rPr>
              <a:t>.</a:t>
            </a:r>
            <a:r>
              <a:rPr lang="en-US" sz="2000" dirty="0">
                <a:effectLst/>
                <a:latin typeface="Arial" panose="020B0604020202020204" pitchFamily="34" charset="0"/>
                <a:ea typeface="Cambria" panose="02040503050406030204" pitchFamily="18" charset="0"/>
                <a:cs typeface="Times New Roman" panose="02020603050405020304" pitchFamily="18" charset="0"/>
              </a:rPr>
              <a:t>  Cl chlorine 2,8,7	</a:t>
            </a:r>
            <a:r>
              <a:rPr lang="en-US" sz="2000" b="1" dirty="0">
                <a:effectLst/>
                <a:latin typeface="Arial" panose="020B0604020202020204" pitchFamily="34" charset="0"/>
                <a:ea typeface="Cambria" panose="02040503050406030204" pitchFamily="18" charset="0"/>
                <a:cs typeface="Times New Roman" panose="02020603050405020304" pitchFamily="18" charset="0"/>
              </a:rPr>
              <a:t>5</a:t>
            </a:r>
            <a:r>
              <a:rPr lang="en-US" sz="2000" b="1" i="1" dirty="0">
                <a:effectLst/>
                <a:latin typeface="Arial" panose="020B0604020202020204" pitchFamily="34" charset="0"/>
                <a:ea typeface="Cambria" panose="02040503050406030204" pitchFamily="18" charset="0"/>
                <a:cs typeface="Times New Roman" panose="02020603050405020304" pitchFamily="18" charset="0"/>
              </a:rPr>
              <a:t>.</a:t>
            </a:r>
            <a:r>
              <a:rPr lang="en-US" sz="2000" dirty="0">
                <a:effectLst/>
                <a:latin typeface="Arial" panose="020B0604020202020204" pitchFamily="34" charset="0"/>
                <a:ea typeface="Cambria" panose="02040503050406030204" pitchFamily="18" charset="0"/>
                <a:cs typeface="Times New Roman" panose="02020603050405020304" pitchFamily="18" charset="0"/>
              </a:rPr>
              <a:t>  Ne neon 2,8	</a:t>
            </a:r>
            <a:r>
              <a:rPr lang="en-US" sz="2000" b="1" dirty="0">
                <a:effectLst/>
                <a:latin typeface="Arial" panose="020B0604020202020204" pitchFamily="34" charset="0"/>
                <a:ea typeface="Cambria" panose="02040503050406030204" pitchFamily="18" charset="0"/>
                <a:cs typeface="Times New Roman" panose="02020603050405020304" pitchFamily="18" charset="0"/>
              </a:rPr>
              <a:t>6</a:t>
            </a:r>
            <a:r>
              <a:rPr lang="en-US" sz="2000" b="1" i="1" dirty="0">
                <a:effectLst/>
                <a:latin typeface="Arial" panose="020B0604020202020204" pitchFamily="34" charset="0"/>
                <a:ea typeface="Cambria" panose="02040503050406030204" pitchFamily="18" charset="0"/>
                <a:cs typeface="Times New Roman" panose="02020603050405020304" pitchFamily="18" charset="0"/>
              </a:rPr>
              <a:t>.</a:t>
            </a:r>
            <a:r>
              <a:rPr lang="en-US" sz="2000" dirty="0">
                <a:effectLst/>
                <a:latin typeface="Arial" panose="020B0604020202020204" pitchFamily="34" charset="0"/>
                <a:ea typeface="Cambria" panose="02040503050406030204" pitchFamily="18" charset="0"/>
                <a:cs typeface="Times New Roman" panose="02020603050405020304" pitchFamily="18" charset="0"/>
              </a:rPr>
              <a:t>  Ca calcium 2,8,8,2</a:t>
            </a:r>
            <a:endParaRPr lang="en-GB" sz="2000" dirty="0">
              <a:effectLst/>
              <a:latin typeface="Cambria" panose="02040503050406030204" pitchFamily="18" charset="0"/>
              <a:ea typeface="Cambria" panose="02040503050406030204" pitchFamily="18" charset="0"/>
              <a:cs typeface="Times New Roman" panose="02020603050405020304" pitchFamily="18" charset="0"/>
            </a:endParaRPr>
          </a:p>
          <a:p>
            <a:endParaRPr lang="en-GB" dirty="0"/>
          </a:p>
        </p:txBody>
      </p:sp>
      <p:pic>
        <p:nvPicPr>
          <p:cNvPr id="2054" name="Picture 1">
            <a:extLst>
              <a:ext uri="{FF2B5EF4-FFF2-40B4-BE49-F238E27FC236}">
                <a16:creationId xmlns:a16="http://schemas.microsoft.com/office/drawing/2014/main" id="{1FF404A1-4E77-41BB-95B8-72C86CC200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620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72FD5131-CB5F-41D0-BBDF-80B08CE659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620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E233981-A693-4959-9E92-225F8C8550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66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6D2F14A9-C8EB-47C0-8F68-988A9A4AD9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7977C0A-F4D6-4832-BFAF-A5D5C048BF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65653D1C-FABD-4306-8286-70656B56A2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573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28D3-46CF-460C-9213-97EC949D092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225D0847-AF1E-4A64-974C-ADAAE7C69FE9}"/>
              </a:ext>
            </a:extLst>
          </p:cNvPr>
          <p:cNvGraphicFramePr>
            <a:graphicFrameLocks noGrp="1"/>
          </p:cNvGraphicFramePr>
          <p:nvPr>
            <p:ph idx="1"/>
            <p:extLst>
              <p:ext uri="{D42A27DB-BD31-4B8C-83A1-F6EECF244321}">
                <p14:modId xmlns:p14="http://schemas.microsoft.com/office/powerpoint/2010/main" val="1125115397"/>
              </p:ext>
            </p:extLst>
          </p:nvPr>
        </p:nvGraphicFramePr>
        <p:xfrm>
          <a:off x="492919" y="2157731"/>
          <a:ext cx="8079579" cy="2237103"/>
        </p:xfrm>
        <a:graphic>
          <a:graphicData uri="http://schemas.openxmlformats.org/drawingml/2006/table">
            <a:tbl>
              <a:tblPr firstRow="1" firstCol="1" bandRow="1" bandCol="1"/>
              <a:tblGrid>
                <a:gridCol w="946862">
                  <a:extLst>
                    <a:ext uri="{9D8B030D-6E8A-4147-A177-3AD203B41FA5}">
                      <a16:colId xmlns:a16="http://schemas.microsoft.com/office/drawing/2014/main" val="3090217423"/>
                    </a:ext>
                  </a:extLst>
                </a:gridCol>
                <a:gridCol w="757031">
                  <a:extLst>
                    <a:ext uri="{9D8B030D-6E8A-4147-A177-3AD203B41FA5}">
                      <a16:colId xmlns:a16="http://schemas.microsoft.com/office/drawing/2014/main" val="3707713192"/>
                    </a:ext>
                  </a:extLst>
                </a:gridCol>
                <a:gridCol w="756269">
                  <a:extLst>
                    <a:ext uri="{9D8B030D-6E8A-4147-A177-3AD203B41FA5}">
                      <a16:colId xmlns:a16="http://schemas.microsoft.com/office/drawing/2014/main" val="474742713"/>
                    </a:ext>
                  </a:extLst>
                </a:gridCol>
                <a:gridCol w="1292214">
                  <a:extLst>
                    <a:ext uri="{9D8B030D-6E8A-4147-A177-3AD203B41FA5}">
                      <a16:colId xmlns:a16="http://schemas.microsoft.com/office/drawing/2014/main" val="2213987702"/>
                    </a:ext>
                  </a:extLst>
                </a:gridCol>
                <a:gridCol w="215750">
                  <a:extLst>
                    <a:ext uri="{9D8B030D-6E8A-4147-A177-3AD203B41FA5}">
                      <a16:colId xmlns:a16="http://schemas.microsoft.com/office/drawing/2014/main" val="1938465344"/>
                    </a:ext>
                  </a:extLst>
                </a:gridCol>
                <a:gridCol w="869100">
                  <a:extLst>
                    <a:ext uri="{9D8B030D-6E8A-4147-A177-3AD203B41FA5}">
                      <a16:colId xmlns:a16="http://schemas.microsoft.com/office/drawing/2014/main" val="3611123929"/>
                    </a:ext>
                  </a:extLst>
                </a:gridCol>
                <a:gridCol w="757031">
                  <a:extLst>
                    <a:ext uri="{9D8B030D-6E8A-4147-A177-3AD203B41FA5}">
                      <a16:colId xmlns:a16="http://schemas.microsoft.com/office/drawing/2014/main" val="4224401823"/>
                    </a:ext>
                  </a:extLst>
                </a:gridCol>
                <a:gridCol w="972020">
                  <a:extLst>
                    <a:ext uri="{9D8B030D-6E8A-4147-A177-3AD203B41FA5}">
                      <a16:colId xmlns:a16="http://schemas.microsoft.com/office/drawing/2014/main" val="4162470147"/>
                    </a:ext>
                  </a:extLst>
                </a:gridCol>
                <a:gridCol w="1513302">
                  <a:extLst>
                    <a:ext uri="{9D8B030D-6E8A-4147-A177-3AD203B41FA5}">
                      <a16:colId xmlns:a16="http://schemas.microsoft.com/office/drawing/2014/main" val="1499232468"/>
                    </a:ext>
                  </a:extLst>
                </a:gridCol>
              </a:tblGrid>
              <a:tr h="657971">
                <a:tc>
                  <a:txBody>
                    <a:bodyPr/>
                    <a:lstStyle/>
                    <a:p>
                      <a:pPr algn="ctr"/>
                      <a:r>
                        <a:rPr lang="en-US" sz="1000" b="1">
                          <a:effectLst/>
                          <a:latin typeface="Arial" panose="020B0604020202020204" pitchFamily="34" charset="0"/>
                          <a:ea typeface="Cambria" panose="02040503050406030204" pitchFamily="18" charset="0"/>
                          <a:cs typeface="Times New Roman" panose="02020603050405020304" pitchFamily="18" charset="0"/>
                        </a:rPr>
                        <a:t>Group</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1</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Symbol</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Atomic number</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Electron configuration</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effectLst/>
                          <a:latin typeface="Arial" panose="020B060402020202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Group </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0</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Symbol</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Atomic number</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tc>
                  <a:txBody>
                    <a:bodyPr/>
                    <a:lstStyle/>
                    <a:p>
                      <a:pPr algn="ctr"/>
                      <a:r>
                        <a:rPr lang="en-US" sz="1000" b="1">
                          <a:solidFill>
                            <a:srgbClr val="000000"/>
                          </a:solidFill>
                          <a:effectLst/>
                          <a:latin typeface="Arial" panose="020B0604020202020204" pitchFamily="34" charset="0"/>
                          <a:ea typeface="Cambria" panose="02040503050406030204" pitchFamily="18" charset="0"/>
                          <a:cs typeface="Times New Roman" panose="02020603050405020304" pitchFamily="18" charset="0"/>
                        </a:rPr>
                        <a:t>Electron configuration</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AEEF3"/>
                    </a:solidFill>
                  </a:tcPr>
                </a:tc>
                <a:extLst>
                  <a:ext uri="{0D108BD9-81ED-4DB2-BD59-A6C34878D82A}">
                    <a16:rowId xmlns:a16="http://schemas.microsoft.com/office/drawing/2014/main" val="289169496"/>
                  </a:ext>
                </a:extLst>
              </a:tr>
              <a:tr h="394783">
                <a:tc>
                  <a:txBody>
                    <a:bodyPr/>
                    <a:lstStyle/>
                    <a:p>
                      <a:pPr algn="ctr"/>
                      <a:r>
                        <a:rPr lang="en-US" sz="12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lithium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DE9D9"/>
                    </a:solidFill>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Li</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3</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2,1</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ctr"/>
                      <a:r>
                        <a:rPr lang="en-US" sz="12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helium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DE9D9"/>
                    </a:solidFill>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He</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2</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2</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51785940"/>
                  </a:ext>
                </a:extLst>
              </a:tr>
              <a:tr h="394783">
                <a:tc>
                  <a:txBody>
                    <a:bodyPr/>
                    <a:lstStyle/>
                    <a:p>
                      <a:pPr algn="ctr"/>
                      <a:r>
                        <a:rPr lang="en-US" sz="12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sodium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DE9D9"/>
                    </a:solidFill>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Na</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11</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2,8,1</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ctr"/>
                      <a:r>
                        <a:rPr lang="en-US" sz="12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neon</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DE9D9"/>
                    </a:solidFill>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Ne</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10</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2,8</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07388044"/>
                  </a:ext>
                </a:extLst>
              </a:tr>
              <a:tr h="789566">
                <a:tc>
                  <a:txBody>
                    <a:bodyPr/>
                    <a:lstStyle/>
                    <a:p>
                      <a:pPr algn="ctr"/>
                      <a:r>
                        <a:rPr lang="en-US" sz="12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potassium</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DE9D9"/>
                    </a:solidFill>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K</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19</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2,8,8,1</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 </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ctr"/>
                      <a:r>
                        <a:rPr lang="en-US" sz="120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argon</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DE9D9"/>
                    </a:solidFill>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Ar</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a:effectLst/>
                          <a:latin typeface="Arial" panose="020B0604020202020204" pitchFamily="34" charset="0"/>
                          <a:ea typeface="Cambria" panose="02040503050406030204" pitchFamily="18" charset="0"/>
                          <a:cs typeface="Times New Roman" panose="02020603050405020304" pitchFamily="18" charset="0"/>
                        </a:rPr>
                        <a:t>18</a:t>
                      </a:r>
                      <a:endParaRPr lang="en-GB"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r>
                        <a:rPr lang="en-US" sz="1200" dirty="0">
                          <a:effectLst/>
                          <a:latin typeface="Arial" panose="020B0604020202020204" pitchFamily="34" charset="0"/>
                          <a:ea typeface="Cambria" panose="02040503050406030204" pitchFamily="18" charset="0"/>
                          <a:cs typeface="Times New Roman" panose="02020603050405020304" pitchFamily="18" charset="0"/>
                        </a:rPr>
                        <a:t>2,8,8</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531658667"/>
                  </a:ext>
                </a:extLst>
              </a:tr>
            </a:tbl>
          </a:graphicData>
        </a:graphic>
      </p:graphicFrame>
    </p:spTree>
    <p:extLst>
      <p:ext uri="{BB962C8B-B14F-4D97-AF65-F5344CB8AC3E}">
        <p14:creationId xmlns:p14="http://schemas.microsoft.com/office/powerpoint/2010/main" val="40933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B68A-9C54-4498-A26F-94B65851D3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C48C1F-3716-4D71-8596-B4E93AFF4D55}"/>
              </a:ext>
            </a:extLst>
          </p:cNvPr>
          <p:cNvSpPr>
            <a:spLocks noGrp="1"/>
          </p:cNvSpPr>
          <p:nvPr>
            <p:ph idx="1"/>
          </p:nvPr>
        </p:nvSpPr>
        <p:spPr/>
        <p:txBody>
          <a:bodyPr/>
          <a:lstStyle/>
          <a:p>
            <a:pPr marL="342900" lvl="0" indent="-342900">
              <a:buFont typeface="+mj-lt"/>
              <a:buAutoNum type="arabicPeriod"/>
            </a:pPr>
            <a:r>
              <a:rPr lang="en-US" sz="1800" dirty="0">
                <a:effectLst/>
                <a:latin typeface="Arial" panose="020B0604020202020204" pitchFamily="34" charset="0"/>
                <a:ea typeface="Cambria" panose="02040503050406030204" pitchFamily="18" charset="0"/>
                <a:cs typeface="Times New Roman" panose="02020603050405020304" pitchFamily="18" charset="0"/>
              </a:rPr>
              <a:t>As you go down the table the next element has 8 more electrons.  Each outer shell has 1 electron.</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buFont typeface="+mj-lt"/>
              <a:buAutoNum type="arabicPeriod"/>
            </a:pPr>
            <a:r>
              <a:rPr lang="en-US" sz="1800" dirty="0">
                <a:effectLst/>
                <a:latin typeface="Arial" panose="020B0604020202020204" pitchFamily="34" charset="0"/>
                <a:ea typeface="Cambria" panose="02040503050406030204" pitchFamily="18" charset="0"/>
                <a:cs typeface="Times New Roman" panose="02020603050405020304" pitchFamily="18" charset="0"/>
              </a:rPr>
              <a:t>As you go down the table the next element has 8 more electrons.  Each outer shell is full.</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buFont typeface="+mj-lt"/>
              <a:buAutoNum type="arabicPeriod"/>
            </a:pPr>
            <a:r>
              <a:rPr lang="en-US" sz="1800" dirty="0">
                <a:effectLst/>
                <a:latin typeface="Arial" panose="020B0604020202020204" pitchFamily="34" charset="0"/>
                <a:ea typeface="Cambria" panose="02040503050406030204" pitchFamily="18" charset="0"/>
                <a:cs typeface="Times New Roman" panose="02020603050405020304" pitchFamily="18" charset="0"/>
              </a:rPr>
              <a:t>As you go down the table the next element has 8 more electrons.  Each outer shell has 2 electrons.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7240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462D-E6C4-4CB9-915C-DB8EFF22FBCC}"/>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BEB8FD45-64CA-4090-9141-1000E18DECA3}"/>
              </a:ext>
            </a:extLst>
          </p:cNvPr>
          <p:cNvPicPr>
            <a:picLocks noChangeAspect="1"/>
          </p:cNvPicPr>
          <p:nvPr/>
        </p:nvPicPr>
        <p:blipFill>
          <a:blip r:embed="rId2"/>
          <a:stretch>
            <a:fillRect/>
          </a:stretch>
        </p:blipFill>
        <p:spPr>
          <a:xfrm>
            <a:off x="7264408" y="4925026"/>
            <a:ext cx="1740572" cy="1851888"/>
          </a:xfrm>
          <a:prstGeom prst="rect">
            <a:avLst/>
          </a:prstGeom>
        </p:spPr>
      </p:pic>
      <p:pic>
        <p:nvPicPr>
          <p:cNvPr id="3" name="Picture 2">
            <a:extLst>
              <a:ext uri="{FF2B5EF4-FFF2-40B4-BE49-F238E27FC236}">
                <a16:creationId xmlns:a16="http://schemas.microsoft.com/office/drawing/2014/main" id="{63B4B18B-1448-4D03-97A7-C2637708F8EC}"/>
              </a:ext>
            </a:extLst>
          </p:cNvPr>
          <p:cNvPicPr>
            <a:picLocks noChangeAspect="1"/>
          </p:cNvPicPr>
          <p:nvPr/>
        </p:nvPicPr>
        <p:blipFill>
          <a:blip r:embed="rId3"/>
          <a:stretch>
            <a:fillRect/>
          </a:stretch>
        </p:blipFill>
        <p:spPr>
          <a:xfrm>
            <a:off x="3937961" y="2633403"/>
            <a:ext cx="1268078" cy="1591194"/>
          </a:xfrm>
          <a:prstGeom prst="rect">
            <a:avLst/>
          </a:prstGeom>
        </p:spPr>
      </p:pic>
      <p:sp>
        <p:nvSpPr>
          <p:cNvPr id="6" name="Content Placeholder 5">
            <a:extLst>
              <a:ext uri="{FF2B5EF4-FFF2-40B4-BE49-F238E27FC236}">
                <a16:creationId xmlns:a16="http://schemas.microsoft.com/office/drawing/2014/main" id="{45F2BC92-2F4E-4CBB-983D-1F3FD333778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5505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1E14-B798-40B7-90C5-54B98AD585D6}"/>
              </a:ext>
            </a:extLst>
          </p:cNvPr>
          <p:cNvSpPr>
            <a:spLocks noGrp="1"/>
          </p:cNvSpPr>
          <p:nvPr>
            <p:ph type="title"/>
          </p:nvPr>
        </p:nvSpPr>
        <p:spPr>
          <a:xfrm>
            <a:off x="1331639" y="196892"/>
            <a:ext cx="7477347" cy="1460500"/>
          </a:xfrm>
        </p:spPr>
        <p:txBody>
          <a:bodyPr>
            <a:noAutofit/>
          </a:bodyPr>
          <a:lstStyle/>
          <a:p>
            <a:r>
              <a:rPr lang="en-GB" sz="2800" b="1" u="sng" dirty="0">
                <a:solidFill>
                  <a:schemeClr val="tx1"/>
                </a:solidFill>
              </a:rPr>
              <a:t>Atomic Structure</a:t>
            </a:r>
            <a:br>
              <a:rPr lang="en-GB" sz="2800" b="1" u="sng" dirty="0">
                <a:solidFill>
                  <a:schemeClr val="tx1"/>
                </a:solidFill>
              </a:rPr>
            </a:br>
            <a:r>
              <a:rPr lang="en-GB" sz="2400" b="1" dirty="0">
                <a:solidFill>
                  <a:schemeClr val="tx1"/>
                </a:solidFill>
              </a:rPr>
              <a:t>Learning Objective: </a:t>
            </a:r>
            <a:r>
              <a:rPr lang="en-GB" sz="2400" dirty="0">
                <a:solidFill>
                  <a:schemeClr val="tx1"/>
                </a:solidFill>
              </a:rPr>
              <a:t>To be able to describe the structure of an atom, and identify the number of protons, neutrons and electrons in atoms</a:t>
            </a:r>
          </a:p>
        </p:txBody>
      </p:sp>
      <p:sp>
        <p:nvSpPr>
          <p:cNvPr id="4" name="Rectangle: Rounded Corners 3">
            <a:extLst>
              <a:ext uri="{FF2B5EF4-FFF2-40B4-BE49-F238E27FC236}">
                <a16:creationId xmlns:a16="http://schemas.microsoft.com/office/drawing/2014/main" id="{02E341CC-E553-4711-9AE1-87F5F0130A52}"/>
              </a:ext>
            </a:extLst>
          </p:cNvPr>
          <p:cNvSpPr/>
          <p:nvPr/>
        </p:nvSpPr>
        <p:spPr>
          <a:xfrm>
            <a:off x="327991" y="2417521"/>
            <a:ext cx="8488017" cy="720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Last term: </a:t>
            </a:r>
            <a:r>
              <a:rPr lang="en-GB" sz="2000" b="1" dirty="0">
                <a:solidFill>
                  <a:schemeClr val="tx1"/>
                </a:solidFill>
              </a:rPr>
              <a:t>Calculate </a:t>
            </a:r>
            <a:r>
              <a:rPr lang="en-GB" sz="2000" dirty="0">
                <a:solidFill>
                  <a:schemeClr val="tx1"/>
                </a:solidFill>
              </a:rPr>
              <a:t>the energy required to raise the temperature of 2.5kg of water by 25C, if the specific heat capacity of water is 4200kg/C</a:t>
            </a:r>
          </a:p>
        </p:txBody>
      </p:sp>
      <p:pic>
        <p:nvPicPr>
          <p:cNvPr id="1026" name="Picture 2" descr="Image result for power of 3">
            <a:extLst>
              <a:ext uri="{FF2B5EF4-FFF2-40B4-BE49-F238E27FC236}">
                <a16:creationId xmlns:a16="http://schemas.microsoft.com/office/drawing/2014/main" id="{4115806D-4224-4A06-8802-3F2A59AEEF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9" y="78627"/>
            <a:ext cx="1259815" cy="128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6F3A7B1-C453-47D3-AAC7-17B86997A62B}"/>
              </a:ext>
            </a:extLst>
          </p:cNvPr>
          <p:cNvSpPr/>
          <p:nvPr/>
        </p:nvSpPr>
        <p:spPr>
          <a:xfrm>
            <a:off x="327493" y="3283756"/>
            <a:ext cx="8481493" cy="52227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Last year: </a:t>
            </a:r>
            <a:r>
              <a:rPr lang="en-GB" sz="2000" b="1" dirty="0">
                <a:solidFill>
                  <a:schemeClr val="tx1"/>
                </a:solidFill>
              </a:rPr>
              <a:t>State </a:t>
            </a:r>
            <a:r>
              <a:rPr lang="en-GB" sz="2000" dirty="0">
                <a:solidFill>
                  <a:schemeClr val="tx1"/>
                </a:solidFill>
              </a:rPr>
              <a:t>the atomic model that we use today in Chemistry and Physics</a:t>
            </a:r>
            <a:r>
              <a:rPr lang="en-GB" sz="2000" b="1" dirty="0">
                <a:solidFill>
                  <a:schemeClr val="tx1"/>
                </a:solidFill>
              </a:rPr>
              <a:t> </a:t>
            </a:r>
            <a:endParaRPr lang="en-GB" sz="2000" dirty="0">
              <a:solidFill>
                <a:schemeClr val="tx1"/>
              </a:solidFill>
            </a:endParaRPr>
          </a:p>
        </p:txBody>
      </p:sp>
      <p:sp>
        <p:nvSpPr>
          <p:cNvPr id="9" name="Rectangle: Rounded Corners 8">
            <a:extLst>
              <a:ext uri="{FF2B5EF4-FFF2-40B4-BE49-F238E27FC236}">
                <a16:creationId xmlns:a16="http://schemas.microsoft.com/office/drawing/2014/main" id="{4EA7192B-8DFC-4872-958D-19E21D0CFC67}"/>
              </a:ext>
            </a:extLst>
          </p:cNvPr>
          <p:cNvSpPr/>
          <p:nvPr/>
        </p:nvSpPr>
        <p:spPr>
          <a:xfrm>
            <a:off x="335013" y="1560085"/>
            <a:ext cx="8488017" cy="720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Last week: </a:t>
            </a:r>
            <a:r>
              <a:rPr lang="en-GB" sz="2000" b="1" dirty="0">
                <a:solidFill>
                  <a:schemeClr val="tx1"/>
                </a:solidFill>
              </a:rPr>
              <a:t>State </a:t>
            </a:r>
            <a:r>
              <a:rPr lang="en-GB" sz="2000" dirty="0">
                <a:solidFill>
                  <a:schemeClr val="tx1"/>
                </a:solidFill>
              </a:rPr>
              <a:t>the type of particles used to show the existence of electrons being in a cloud around the nucleus of an atom</a:t>
            </a:r>
            <a:r>
              <a:rPr lang="en-GB" sz="2000" b="1" dirty="0">
                <a:solidFill>
                  <a:schemeClr val="tx1"/>
                </a:solidFill>
              </a:rPr>
              <a:t> </a:t>
            </a:r>
            <a:endParaRPr lang="en-GB" sz="2000" dirty="0">
              <a:solidFill>
                <a:schemeClr val="tx1"/>
              </a:solidFill>
            </a:endParaRPr>
          </a:p>
        </p:txBody>
      </p:sp>
      <p:sp>
        <p:nvSpPr>
          <p:cNvPr id="10" name="TextBox 9">
            <a:extLst>
              <a:ext uri="{FF2B5EF4-FFF2-40B4-BE49-F238E27FC236}">
                <a16:creationId xmlns:a16="http://schemas.microsoft.com/office/drawing/2014/main" id="{65882ADC-4F35-448C-8DC7-4724C877B26D}"/>
              </a:ext>
            </a:extLst>
          </p:cNvPr>
          <p:cNvSpPr txBox="1"/>
          <p:nvPr/>
        </p:nvSpPr>
        <p:spPr>
          <a:xfrm>
            <a:off x="3749413" y="11540"/>
            <a:ext cx="5336807" cy="369332"/>
          </a:xfrm>
          <a:prstGeom prst="rect">
            <a:avLst/>
          </a:prstGeom>
          <a:noFill/>
        </p:spPr>
        <p:txBody>
          <a:bodyPr wrap="square" rtlCol="0">
            <a:spAutoFit/>
          </a:bodyPr>
          <a:lstStyle/>
          <a:p>
            <a:r>
              <a:rPr lang="en-GB" b="1" dirty="0"/>
              <a:t>Character Strength: </a:t>
            </a:r>
            <a:endParaRPr lang="en-GB" dirty="0"/>
          </a:p>
        </p:txBody>
      </p:sp>
      <p:pic>
        <p:nvPicPr>
          <p:cNvPr id="3" name="Picture 2">
            <a:extLst>
              <a:ext uri="{FF2B5EF4-FFF2-40B4-BE49-F238E27FC236}">
                <a16:creationId xmlns:a16="http://schemas.microsoft.com/office/drawing/2014/main" id="{5630339B-2470-4434-8062-162D8654D3FD}"/>
              </a:ext>
            </a:extLst>
          </p:cNvPr>
          <p:cNvPicPr>
            <a:picLocks noChangeAspect="1"/>
          </p:cNvPicPr>
          <p:nvPr/>
        </p:nvPicPr>
        <p:blipFill>
          <a:blip r:embed="rId3"/>
          <a:stretch>
            <a:fillRect/>
          </a:stretch>
        </p:blipFill>
        <p:spPr>
          <a:xfrm>
            <a:off x="327991" y="4101828"/>
            <a:ext cx="2155776" cy="1255555"/>
          </a:xfrm>
          <a:prstGeom prst="rect">
            <a:avLst/>
          </a:prstGeom>
        </p:spPr>
      </p:pic>
      <p:graphicFrame>
        <p:nvGraphicFramePr>
          <p:cNvPr id="6" name="Diagram 5">
            <a:extLst>
              <a:ext uri="{FF2B5EF4-FFF2-40B4-BE49-F238E27FC236}">
                <a16:creationId xmlns:a16="http://schemas.microsoft.com/office/drawing/2014/main" id="{5D2206B8-C3D9-40DA-BEA1-AA7C5ADF72F0}"/>
              </a:ext>
            </a:extLst>
          </p:cNvPr>
          <p:cNvGraphicFramePr/>
          <p:nvPr>
            <p:extLst>
              <p:ext uri="{D42A27DB-BD31-4B8C-83A1-F6EECF244321}">
                <p14:modId xmlns:p14="http://schemas.microsoft.com/office/powerpoint/2010/main" val="1734396699"/>
              </p:ext>
            </p:extLst>
          </p:nvPr>
        </p:nvGraphicFramePr>
        <p:xfrm>
          <a:off x="335012" y="5494747"/>
          <a:ext cx="8488017" cy="1255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13A48A89-36F1-4A3E-8EF0-FDA14424ACB1}"/>
              </a:ext>
            </a:extLst>
          </p:cNvPr>
          <p:cNvSpPr txBox="1"/>
          <p:nvPr/>
        </p:nvSpPr>
        <p:spPr>
          <a:xfrm>
            <a:off x="2843808" y="4061373"/>
            <a:ext cx="2880319" cy="1077218"/>
          </a:xfrm>
          <a:prstGeom prst="rect">
            <a:avLst/>
          </a:prstGeom>
          <a:noFill/>
        </p:spPr>
        <p:txBody>
          <a:bodyPr wrap="square" rtlCol="0">
            <a:spAutoFit/>
          </a:bodyPr>
          <a:lstStyle/>
          <a:p>
            <a:r>
              <a:rPr lang="en-GB" sz="1600" b="1" dirty="0"/>
              <a:t>Links to your future: </a:t>
            </a:r>
          </a:p>
          <a:p>
            <a:endParaRPr lang="en-GB" sz="1600" b="1" dirty="0"/>
          </a:p>
          <a:p>
            <a:r>
              <a:rPr lang="en-GB" sz="1600" b="1" dirty="0"/>
              <a:t>The basis of all matter </a:t>
            </a:r>
          </a:p>
          <a:p>
            <a:endParaRPr lang="en-GB" sz="1600" dirty="0"/>
          </a:p>
        </p:txBody>
      </p:sp>
      <p:sp>
        <p:nvSpPr>
          <p:cNvPr id="5" name="Rectangle: Rounded Corners 4">
            <a:extLst>
              <a:ext uri="{FF2B5EF4-FFF2-40B4-BE49-F238E27FC236}">
                <a16:creationId xmlns:a16="http://schemas.microsoft.com/office/drawing/2014/main" id="{F0020527-BBD8-4C7C-A20F-9EA1FADAFC95}"/>
              </a:ext>
            </a:extLst>
          </p:cNvPr>
          <p:cNvSpPr/>
          <p:nvPr/>
        </p:nvSpPr>
        <p:spPr>
          <a:xfrm>
            <a:off x="6156175" y="4042358"/>
            <a:ext cx="2666853" cy="1255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solidFill>
                  <a:schemeClr val="tx1"/>
                </a:solidFill>
              </a:rPr>
              <a:t>Keywords</a:t>
            </a:r>
          </a:p>
          <a:p>
            <a:r>
              <a:rPr lang="en-GB" dirty="0">
                <a:solidFill>
                  <a:schemeClr val="tx1"/>
                </a:solidFill>
              </a:rPr>
              <a:t>Atomic Number </a:t>
            </a:r>
          </a:p>
          <a:p>
            <a:r>
              <a:rPr lang="en-GB" dirty="0">
                <a:solidFill>
                  <a:schemeClr val="tx1"/>
                </a:solidFill>
              </a:rPr>
              <a:t>Relative Atomic Mass</a:t>
            </a:r>
          </a:p>
          <a:p>
            <a:r>
              <a:rPr lang="en-GB" dirty="0">
                <a:solidFill>
                  <a:schemeClr val="tx1"/>
                </a:solidFill>
              </a:rPr>
              <a:t>Electron Configuration</a:t>
            </a:r>
          </a:p>
        </p:txBody>
      </p:sp>
    </p:spTree>
    <p:extLst>
      <p:ext uri="{BB962C8B-B14F-4D97-AF65-F5344CB8AC3E}">
        <p14:creationId xmlns:p14="http://schemas.microsoft.com/office/powerpoint/2010/main" val="336727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0278-F739-44BD-A4DA-D21B696F530D}"/>
              </a:ext>
            </a:extLst>
          </p:cNvPr>
          <p:cNvSpPr>
            <a:spLocks noGrp="1"/>
          </p:cNvSpPr>
          <p:nvPr>
            <p:ph type="title"/>
          </p:nvPr>
        </p:nvSpPr>
        <p:spPr>
          <a:xfrm>
            <a:off x="492919" y="499533"/>
            <a:ext cx="8079581" cy="769227"/>
          </a:xfrm>
        </p:spPr>
        <p:txBody>
          <a:bodyPr/>
          <a:lstStyle/>
          <a:p>
            <a:r>
              <a:rPr lang="en-GB" dirty="0"/>
              <a:t>Fail Task</a:t>
            </a:r>
          </a:p>
        </p:txBody>
      </p:sp>
      <p:sp>
        <p:nvSpPr>
          <p:cNvPr id="3" name="Content Placeholder 2">
            <a:extLst>
              <a:ext uri="{FF2B5EF4-FFF2-40B4-BE49-F238E27FC236}">
                <a16:creationId xmlns:a16="http://schemas.microsoft.com/office/drawing/2014/main" id="{99781719-5B33-4F3A-B9C5-8ACF6DCFBBEC}"/>
              </a:ext>
            </a:extLst>
          </p:cNvPr>
          <p:cNvSpPr>
            <a:spLocks noGrp="1"/>
          </p:cNvSpPr>
          <p:nvPr>
            <p:ph idx="1"/>
          </p:nvPr>
        </p:nvSpPr>
        <p:spPr>
          <a:xfrm>
            <a:off x="507206" y="1556793"/>
            <a:ext cx="8065294" cy="4202786"/>
          </a:xfrm>
        </p:spPr>
        <p:txBody>
          <a:bodyPr/>
          <a:lstStyle/>
          <a:p>
            <a:pPr marL="0" indent="0">
              <a:buNone/>
            </a:pPr>
            <a:r>
              <a:rPr lang="en-GB" dirty="0"/>
              <a:t>Draw and label an atom (5 labels) and fill in the information in the table.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graphicFrame>
        <p:nvGraphicFramePr>
          <p:cNvPr id="5" name="Table 5">
            <a:extLst>
              <a:ext uri="{FF2B5EF4-FFF2-40B4-BE49-F238E27FC236}">
                <a16:creationId xmlns:a16="http://schemas.microsoft.com/office/drawing/2014/main" id="{E1B02770-8179-49B5-9249-8372BE1B306A}"/>
              </a:ext>
            </a:extLst>
          </p:cNvPr>
          <p:cNvGraphicFramePr>
            <a:graphicFrameLocks noGrp="1"/>
          </p:cNvGraphicFramePr>
          <p:nvPr>
            <p:extLst>
              <p:ext uri="{D42A27DB-BD31-4B8C-83A1-F6EECF244321}">
                <p14:modId xmlns:p14="http://schemas.microsoft.com/office/powerpoint/2010/main" val="780453042"/>
              </p:ext>
            </p:extLst>
          </p:nvPr>
        </p:nvGraphicFramePr>
        <p:xfrm>
          <a:off x="571500" y="4875107"/>
          <a:ext cx="7672908" cy="1483360"/>
        </p:xfrm>
        <a:graphic>
          <a:graphicData uri="http://schemas.openxmlformats.org/drawingml/2006/table">
            <a:tbl>
              <a:tblPr firstRow="1" bandRow="1">
                <a:tableStyleId>{5940675A-B579-460E-94D1-54222C63F5DA}</a:tableStyleId>
              </a:tblPr>
              <a:tblGrid>
                <a:gridCol w="1918227">
                  <a:extLst>
                    <a:ext uri="{9D8B030D-6E8A-4147-A177-3AD203B41FA5}">
                      <a16:colId xmlns:a16="http://schemas.microsoft.com/office/drawing/2014/main" val="903955851"/>
                    </a:ext>
                  </a:extLst>
                </a:gridCol>
                <a:gridCol w="1918227">
                  <a:extLst>
                    <a:ext uri="{9D8B030D-6E8A-4147-A177-3AD203B41FA5}">
                      <a16:colId xmlns:a16="http://schemas.microsoft.com/office/drawing/2014/main" val="689675706"/>
                    </a:ext>
                  </a:extLst>
                </a:gridCol>
                <a:gridCol w="1918227">
                  <a:extLst>
                    <a:ext uri="{9D8B030D-6E8A-4147-A177-3AD203B41FA5}">
                      <a16:colId xmlns:a16="http://schemas.microsoft.com/office/drawing/2014/main" val="2333213449"/>
                    </a:ext>
                  </a:extLst>
                </a:gridCol>
                <a:gridCol w="1918227">
                  <a:extLst>
                    <a:ext uri="{9D8B030D-6E8A-4147-A177-3AD203B41FA5}">
                      <a16:colId xmlns:a16="http://schemas.microsoft.com/office/drawing/2014/main" val="582154677"/>
                    </a:ext>
                  </a:extLst>
                </a:gridCol>
              </a:tblGrid>
              <a:tr h="370840">
                <a:tc>
                  <a:txBody>
                    <a:bodyPr/>
                    <a:lstStyle/>
                    <a:p>
                      <a:r>
                        <a:rPr lang="en-GB" dirty="0"/>
                        <a:t>Subatomic Particle</a:t>
                      </a:r>
                    </a:p>
                  </a:txBody>
                  <a:tcPr/>
                </a:tc>
                <a:tc>
                  <a:txBody>
                    <a:bodyPr/>
                    <a:lstStyle/>
                    <a:p>
                      <a:r>
                        <a:rPr lang="en-GB" dirty="0"/>
                        <a:t>Mass</a:t>
                      </a:r>
                    </a:p>
                  </a:txBody>
                  <a:tcPr/>
                </a:tc>
                <a:tc>
                  <a:txBody>
                    <a:bodyPr/>
                    <a:lstStyle/>
                    <a:p>
                      <a:r>
                        <a:rPr lang="en-GB" dirty="0"/>
                        <a:t>Charge</a:t>
                      </a:r>
                    </a:p>
                  </a:txBody>
                  <a:tcPr/>
                </a:tc>
                <a:tc>
                  <a:txBody>
                    <a:bodyPr/>
                    <a:lstStyle/>
                    <a:p>
                      <a:r>
                        <a:rPr lang="en-GB" dirty="0"/>
                        <a:t>Location</a:t>
                      </a:r>
                    </a:p>
                  </a:txBody>
                  <a:tcPr/>
                </a:tc>
                <a:extLst>
                  <a:ext uri="{0D108BD9-81ED-4DB2-BD59-A6C34878D82A}">
                    <a16:rowId xmlns:a16="http://schemas.microsoft.com/office/drawing/2014/main" val="408405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6488078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5207868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93323322"/>
                  </a:ext>
                </a:extLst>
              </a:tr>
            </a:tbl>
          </a:graphicData>
        </a:graphic>
      </p:graphicFrame>
    </p:spTree>
    <p:extLst>
      <p:ext uri="{BB962C8B-B14F-4D97-AF65-F5344CB8AC3E}">
        <p14:creationId xmlns:p14="http://schemas.microsoft.com/office/powerpoint/2010/main" val="140616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0278-F739-44BD-A4DA-D21B696F530D}"/>
              </a:ext>
            </a:extLst>
          </p:cNvPr>
          <p:cNvSpPr>
            <a:spLocks noGrp="1"/>
          </p:cNvSpPr>
          <p:nvPr>
            <p:ph type="title"/>
          </p:nvPr>
        </p:nvSpPr>
        <p:spPr>
          <a:xfrm>
            <a:off x="492919" y="499533"/>
            <a:ext cx="8079581" cy="769227"/>
          </a:xfrm>
        </p:spPr>
        <p:txBody>
          <a:bodyPr/>
          <a:lstStyle/>
          <a:p>
            <a:r>
              <a:rPr lang="en-GB" dirty="0"/>
              <a:t>Sail Task</a:t>
            </a:r>
          </a:p>
        </p:txBody>
      </p:sp>
      <p:sp>
        <p:nvSpPr>
          <p:cNvPr id="3" name="Content Placeholder 2">
            <a:extLst>
              <a:ext uri="{FF2B5EF4-FFF2-40B4-BE49-F238E27FC236}">
                <a16:creationId xmlns:a16="http://schemas.microsoft.com/office/drawing/2014/main" id="{99781719-5B33-4F3A-B9C5-8ACF6DCFBBEC}"/>
              </a:ext>
            </a:extLst>
          </p:cNvPr>
          <p:cNvSpPr>
            <a:spLocks noGrp="1"/>
          </p:cNvSpPr>
          <p:nvPr>
            <p:ph idx="1"/>
          </p:nvPr>
        </p:nvSpPr>
        <p:spPr>
          <a:xfrm>
            <a:off x="507206" y="1556793"/>
            <a:ext cx="8065294" cy="4202786"/>
          </a:xfrm>
        </p:spPr>
        <p:txBody>
          <a:bodyPr/>
          <a:lstStyle/>
          <a:p>
            <a:pPr marL="0" indent="0">
              <a:buNone/>
            </a:pPr>
            <a:r>
              <a:rPr lang="en-GB" dirty="0"/>
              <a:t>Draw and label an atom (5 labels) and fill in the information in the table.</a:t>
            </a:r>
          </a:p>
          <a:p>
            <a:pPr marL="0" indent="0">
              <a:buNone/>
            </a:pPr>
            <a:endParaRPr lang="en-GB" dirty="0"/>
          </a:p>
          <a:p>
            <a:pPr marL="0" indent="0">
              <a:buNone/>
            </a:pPr>
            <a:endParaRPr lang="en-GB" dirty="0"/>
          </a:p>
          <a:p>
            <a:pPr marL="0" indent="0">
              <a:buNone/>
            </a:pPr>
            <a:r>
              <a:rPr lang="en-GB" dirty="0"/>
              <a:t> </a:t>
            </a:r>
          </a:p>
        </p:txBody>
      </p:sp>
      <p:graphicFrame>
        <p:nvGraphicFramePr>
          <p:cNvPr id="5" name="Table 5">
            <a:extLst>
              <a:ext uri="{FF2B5EF4-FFF2-40B4-BE49-F238E27FC236}">
                <a16:creationId xmlns:a16="http://schemas.microsoft.com/office/drawing/2014/main" id="{E1B02770-8179-49B5-9249-8372BE1B306A}"/>
              </a:ext>
            </a:extLst>
          </p:cNvPr>
          <p:cNvGraphicFramePr>
            <a:graphicFrameLocks noGrp="1"/>
          </p:cNvGraphicFramePr>
          <p:nvPr>
            <p:extLst>
              <p:ext uri="{D42A27DB-BD31-4B8C-83A1-F6EECF244321}">
                <p14:modId xmlns:p14="http://schemas.microsoft.com/office/powerpoint/2010/main" val="2908730931"/>
              </p:ext>
            </p:extLst>
          </p:nvPr>
        </p:nvGraphicFramePr>
        <p:xfrm>
          <a:off x="507206" y="4855073"/>
          <a:ext cx="7672908" cy="1483360"/>
        </p:xfrm>
        <a:graphic>
          <a:graphicData uri="http://schemas.openxmlformats.org/drawingml/2006/table">
            <a:tbl>
              <a:tblPr firstRow="1" bandRow="1">
                <a:tableStyleId>{5940675A-B579-460E-94D1-54222C63F5DA}</a:tableStyleId>
              </a:tblPr>
              <a:tblGrid>
                <a:gridCol w="1918227">
                  <a:extLst>
                    <a:ext uri="{9D8B030D-6E8A-4147-A177-3AD203B41FA5}">
                      <a16:colId xmlns:a16="http://schemas.microsoft.com/office/drawing/2014/main" val="903955851"/>
                    </a:ext>
                  </a:extLst>
                </a:gridCol>
                <a:gridCol w="1918227">
                  <a:extLst>
                    <a:ext uri="{9D8B030D-6E8A-4147-A177-3AD203B41FA5}">
                      <a16:colId xmlns:a16="http://schemas.microsoft.com/office/drawing/2014/main" val="689675706"/>
                    </a:ext>
                  </a:extLst>
                </a:gridCol>
                <a:gridCol w="1918227">
                  <a:extLst>
                    <a:ext uri="{9D8B030D-6E8A-4147-A177-3AD203B41FA5}">
                      <a16:colId xmlns:a16="http://schemas.microsoft.com/office/drawing/2014/main" val="2333213449"/>
                    </a:ext>
                  </a:extLst>
                </a:gridCol>
                <a:gridCol w="1918227">
                  <a:extLst>
                    <a:ext uri="{9D8B030D-6E8A-4147-A177-3AD203B41FA5}">
                      <a16:colId xmlns:a16="http://schemas.microsoft.com/office/drawing/2014/main" val="582154677"/>
                    </a:ext>
                  </a:extLst>
                </a:gridCol>
              </a:tblGrid>
              <a:tr h="370840">
                <a:tc>
                  <a:txBody>
                    <a:bodyPr/>
                    <a:lstStyle/>
                    <a:p>
                      <a:r>
                        <a:rPr lang="en-GB" dirty="0"/>
                        <a:t>Subatomic Particle</a:t>
                      </a:r>
                    </a:p>
                  </a:txBody>
                  <a:tcPr/>
                </a:tc>
                <a:tc>
                  <a:txBody>
                    <a:bodyPr/>
                    <a:lstStyle/>
                    <a:p>
                      <a:r>
                        <a:rPr lang="en-GB" dirty="0"/>
                        <a:t>Mass</a:t>
                      </a:r>
                    </a:p>
                  </a:txBody>
                  <a:tcPr/>
                </a:tc>
                <a:tc>
                  <a:txBody>
                    <a:bodyPr/>
                    <a:lstStyle/>
                    <a:p>
                      <a:r>
                        <a:rPr lang="en-GB" dirty="0"/>
                        <a:t>Charge</a:t>
                      </a:r>
                    </a:p>
                  </a:txBody>
                  <a:tcPr/>
                </a:tc>
                <a:tc>
                  <a:txBody>
                    <a:bodyPr/>
                    <a:lstStyle/>
                    <a:p>
                      <a:r>
                        <a:rPr lang="en-GB" dirty="0"/>
                        <a:t>Location</a:t>
                      </a:r>
                    </a:p>
                  </a:txBody>
                  <a:tcPr/>
                </a:tc>
                <a:extLst>
                  <a:ext uri="{0D108BD9-81ED-4DB2-BD59-A6C34878D82A}">
                    <a16:rowId xmlns:a16="http://schemas.microsoft.com/office/drawing/2014/main" val="408405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6488078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5207868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93323322"/>
                  </a:ext>
                </a:extLst>
              </a:tr>
            </a:tbl>
          </a:graphicData>
        </a:graphic>
      </p:graphicFrame>
    </p:spTree>
    <p:extLst>
      <p:ext uri="{BB962C8B-B14F-4D97-AF65-F5344CB8AC3E}">
        <p14:creationId xmlns:p14="http://schemas.microsoft.com/office/powerpoint/2010/main" val="277034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39FD-0E10-4F5C-BA63-8E31CD056DEC}"/>
              </a:ext>
            </a:extLst>
          </p:cNvPr>
          <p:cNvSpPr>
            <a:spLocks noGrp="1"/>
          </p:cNvSpPr>
          <p:nvPr>
            <p:ph type="title"/>
          </p:nvPr>
        </p:nvSpPr>
        <p:spPr/>
        <p:txBody>
          <a:bodyPr/>
          <a:lstStyle/>
          <a:p>
            <a:r>
              <a:rPr lang="en-GB" dirty="0"/>
              <a:t>Atom facts</a:t>
            </a:r>
          </a:p>
        </p:txBody>
      </p:sp>
      <p:sp>
        <p:nvSpPr>
          <p:cNvPr id="3" name="Content Placeholder 2">
            <a:extLst>
              <a:ext uri="{FF2B5EF4-FFF2-40B4-BE49-F238E27FC236}">
                <a16:creationId xmlns:a16="http://schemas.microsoft.com/office/drawing/2014/main" id="{2BAC7130-A618-49F2-B359-63D80E31C6F6}"/>
              </a:ext>
            </a:extLst>
          </p:cNvPr>
          <p:cNvSpPr>
            <a:spLocks noGrp="1"/>
          </p:cNvSpPr>
          <p:nvPr>
            <p:ph idx="1"/>
          </p:nvPr>
        </p:nvSpPr>
        <p:spPr/>
        <p:txBody>
          <a:bodyPr/>
          <a:lstStyle/>
          <a:p>
            <a:pPr marL="0" indent="0">
              <a:buNone/>
            </a:pPr>
            <a:r>
              <a:rPr lang="en-GB" dirty="0"/>
              <a:t>They have a radius of an atom is about 1 X 10</a:t>
            </a:r>
            <a:r>
              <a:rPr lang="en-GB" baseline="30000" dirty="0"/>
              <a:t>-10</a:t>
            </a:r>
            <a:r>
              <a:rPr lang="en-GB" dirty="0"/>
              <a:t> meters</a:t>
            </a:r>
          </a:p>
          <a:p>
            <a:pPr marL="0" indent="0">
              <a:buNone/>
            </a:pPr>
            <a:r>
              <a:rPr lang="en-GB" dirty="0"/>
              <a:t>In a 50p piece there are 77400000000000000000000 (20 “0”s) atoms</a:t>
            </a:r>
          </a:p>
          <a:p>
            <a:pPr marL="0" indent="0">
              <a:buNone/>
            </a:pPr>
            <a:r>
              <a:rPr lang="en-GB" dirty="0"/>
              <a:t>The radius of the nucleus of an atom is 1 X 10</a:t>
            </a:r>
            <a:r>
              <a:rPr lang="en-GB" baseline="30000" dirty="0"/>
              <a:t>-14</a:t>
            </a:r>
            <a:r>
              <a:rPr lang="en-GB" dirty="0"/>
              <a:t> meters</a:t>
            </a:r>
          </a:p>
          <a:p>
            <a:pPr marL="0" indent="0">
              <a:buNone/>
            </a:pPr>
            <a:r>
              <a:rPr lang="en-GB" dirty="0"/>
              <a:t>That is 1/10000 of the size of an atom – or your fist in the Royal Albert Hall</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031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8059-0D2F-47A9-8198-60EAB2818B7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E10E33C-E97B-4A55-92A7-EBE440C05A5D}"/>
              </a:ext>
            </a:extLst>
          </p:cNvPr>
          <p:cNvPicPr>
            <a:picLocks noGrp="1" noChangeAspect="1"/>
          </p:cNvPicPr>
          <p:nvPr>
            <p:ph idx="1"/>
          </p:nvPr>
        </p:nvPicPr>
        <p:blipFill rotWithShape="1">
          <a:blip r:embed="rId2"/>
          <a:srcRect l="13931" t="41936" r="32312" b="25393"/>
          <a:stretch/>
        </p:blipFill>
        <p:spPr>
          <a:xfrm>
            <a:off x="271522" y="346012"/>
            <a:ext cx="8600956" cy="2938972"/>
          </a:xfrm>
        </p:spPr>
      </p:pic>
    </p:spTree>
    <p:extLst>
      <p:ext uri="{BB962C8B-B14F-4D97-AF65-F5344CB8AC3E}">
        <p14:creationId xmlns:p14="http://schemas.microsoft.com/office/powerpoint/2010/main" val="84572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41FB-A7C3-4BD7-834A-8C7DE2E37816}"/>
              </a:ext>
            </a:extLst>
          </p:cNvPr>
          <p:cNvSpPr>
            <a:spLocks noGrp="1"/>
          </p:cNvSpPr>
          <p:nvPr>
            <p:ph type="title"/>
          </p:nvPr>
        </p:nvSpPr>
        <p:spPr>
          <a:xfrm>
            <a:off x="492919" y="499533"/>
            <a:ext cx="8079581" cy="1057259"/>
          </a:xfrm>
        </p:spPr>
        <p:txBody>
          <a:bodyPr>
            <a:normAutofit fontScale="90000"/>
          </a:bodyPr>
          <a:lstStyle/>
          <a:p>
            <a:r>
              <a:rPr lang="en-GB" dirty="0"/>
              <a:t>Complete the attached worksheet using the periodic table below</a:t>
            </a:r>
          </a:p>
        </p:txBody>
      </p:sp>
      <p:pic>
        <p:nvPicPr>
          <p:cNvPr id="4" name="Content Placeholder 3">
            <a:extLst>
              <a:ext uri="{FF2B5EF4-FFF2-40B4-BE49-F238E27FC236}">
                <a16:creationId xmlns:a16="http://schemas.microsoft.com/office/drawing/2014/main" id="{CB9EB879-A149-40A4-A9C6-24AB8A83B764}"/>
              </a:ext>
            </a:extLst>
          </p:cNvPr>
          <p:cNvPicPr>
            <a:picLocks noGrp="1" noChangeAspect="1"/>
          </p:cNvPicPr>
          <p:nvPr>
            <p:ph idx="1"/>
          </p:nvPr>
        </p:nvPicPr>
        <p:blipFill>
          <a:blip r:embed="rId2"/>
          <a:stretch>
            <a:fillRect/>
          </a:stretch>
        </p:blipFill>
        <p:spPr>
          <a:xfrm>
            <a:off x="492919" y="1916832"/>
            <a:ext cx="8255545" cy="4639616"/>
          </a:xfrm>
          <a:prstGeom prst="rect">
            <a:avLst/>
          </a:prstGeom>
        </p:spPr>
      </p:pic>
    </p:spTree>
    <p:extLst>
      <p:ext uri="{BB962C8B-B14F-4D97-AF65-F5344CB8AC3E}">
        <p14:creationId xmlns:p14="http://schemas.microsoft.com/office/powerpoint/2010/main" val="403358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3D01B17-0BA1-4CF6-B69E-B6B10865CEA6}"/>
              </a:ext>
            </a:extLst>
          </p:cNvPr>
          <p:cNvGraphicFramePr>
            <a:graphicFrameLocks noGrp="1"/>
          </p:cNvGraphicFramePr>
          <p:nvPr>
            <p:ph idx="1"/>
            <p:extLst>
              <p:ext uri="{D42A27DB-BD31-4B8C-83A1-F6EECF244321}">
                <p14:modId xmlns:p14="http://schemas.microsoft.com/office/powerpoint/2010/main" val="1925981103"/>
              </p:ext>
            </p:extLst>
          </p:nvPr>
        </p:nvGraphicFramePr>
        <p:xfrm>
          <a:off x="492919" y="620688"/>
          <a:ext cx="8079582" cy="5737790"/>
        </p:xfrm>
        <a:graphic>
          <a:graphicData uri="http://schemas.openxmlformats.org/drawingml/2006/table">
            <a:tbl>
              <a:tblPr firstRow="1" firstCol="1" bandRow="1"/>
              <a:tblGrid>
                <a:gridCol w="1271709">
                  <a:extLst>
                    <a:ext uri="{9D8B030D-6E8A-4147-A177-3AD203B41FA5}">
                      <a16:colId xmlns:a16="http://schemas.microsoft.com/office/drawing/2014/main" val="3716195659"/>
                    </a:ext>
                  </a:extLst>
                </a:gridCol>
                <a:gridCol w="1361243">
                  <a:extLst>
                    <a:ext uri="{9D8B030D-6E8A-4147-A177-3AD203B41FA5}">
                      <a16:colId xmlns:a16="http://schemas.microsoft.com/office/drawing/2014/main" val="1151821130"/>
                    </a:ext>
                  </a:extLst>
                </a:gridCol>
                <a:gridCol w="1361243">
                  <a:extLst>
                    <a:ext uri="{9D8B030D-6E8A-4147-A177-3AD203B41FA5}">
                      <a16:colId xmlns:a16="http://schemas.microsoft.com/office/drawing/2014/main" val="3796203154"/>
                    </a:ext>
                  </a:extLst>
                </a:gridCol>
                <a:gridCol w="1361243">
                  <a:extLst>
                    <a:ext uri="{9D8B030D-6E8A-4147-A177-3AD203B41FA5}">
                      <a16:colId xmlns:a16="http://schemas.microsoft.com/office/drawing/2014/main" val="2788058766"/>
                    </a:ext>
                  </a:extLst>
                </a:gridCol>
                <a:gridCol w="1362072">
                  <a:extLst>
                    <a:ext uri="{9D8B030D-6E8A-4147-A177-3AD203B41FA5}">
                      <a16:colId xmlns:a16="http://schemas.microsoft.com/office/drawing/2014/main" val="1855349654"/>
                    </a:ext>
                  </a:extLst>
                </a:gridCol>
                <a:gridCol w="1362072">
                  <a:extLst>
                    <a:ext uri="{9D8B030D-6E8A-4147-A177-3AD203B41FA5}">
                      <a16:colId xmlns:a16="http://schemas.microsoft.com/office/drawing/2014/main" val="2373374427"/>
                    </a:ext>
                  </a:extLst>
                </a:gridCol>
              </a:tblGrid>
              <a:tr h="537750">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Element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000">
                          <a:solidFill>
                            <a:srgbClr val="000000"/>
                          </a:solidFill>
                          <a:effectLst/>
                          <a:latin typeface="Trebuchet MS" panose="020B0603020202020204" pitchFamily="34" charset="0"/>
                          <a:ea typeface="Calibri" panose="020F0502020204030204" pitchFamily="34" charset="0"/>
                          <a:cs typeface="Arial" panose="020B0604020202020204" pitchFamily="34" charset="0"/>
                        </a:rPr>
                        <a:t>Atomic number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000">
                          <a:solidFill>
                            <a:srgbClr val="000000"/>
                          </a:solidFill>
                          <a:effectLst/>
                          <a:latin typeface="Trebuchet MS" panose="020B0603020202020204" pitchFamily="34" charset="0"/>
                          <a:ea typeface="Calibri" panose="020F0502020204030204" pitchFamily="34" charset="0"/>
                          <a:cs typeface="Arial" panose="020B0604020202020204" pitchFamily="34" charset="0"/>
                        </a:rPr>
                        <a:t>Mass number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000">
                          <a:solidFill>
                            <a:srgbClr val="000000"/>
                          </a:solidFill>
                          <a:effectLst/>
                          <a:latin typeface="Trebuchet MS" panose="020B0603020202020204" pitchFamily="34" charset="0"/>
                          <a:ea typeface="Calibri" panose="020F0502020204030204" pitchFamily="34" charset="0"/>
                          <a:cs typeface="Arial" panose="020B0604020202020204" pitchFamily="34" charset="0"/>
                        </a:rPr>
                        <a:t>Number of protons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000">
                          <a:solidFill>
                            <a:srgbClr val="000000"/>
                          </a:solidFill>
                          <a:effectLst/>
                          <a:latin typeface="Trebuchet MS" panose="020B0603020202020204" pitchFamily="34" charset="0"/>
                          <a:ea typeface="Calibri" panose="020F0502020204030204" pitchFamily="34" charset="0"/>
                          <a:cs typeface="Arial" panose="020B0604020202020204" pitchFamily="34" charset="0"/>
                        </a:rPr>
                        <a:t>Number of neutrons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000">
                          <a:solidFill>
                            <a:srgbClr val="000000"/>
                          </a:solidFill>
                          <a:effectLst/>
                          <a:latin typeface="Trebuchet MS" panose="020B0603020202020204" pitchFamily="34" charset="0"/>
                          <a:ea typeface="Calibri" panose="020F0502020204030204" pitchFamily="34" charset="0"/>
                          <a:cs typeface="Arial" panose="020B0604020202020204" pitchFamily="34" charset="0"/>
                        </a:rPr>
                        <a:t>Number of electrons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EAF1DD"/>
                    </a:solidFill>
                  </a:tcPr>
                </a:tc>
                <a:extLst>
                  <a:ext uri="{0D108BD9-81ED-4DB2-BD59-A6C34878D82A}">
                    <a16:rowId xmlns:a16="http://schemas.microsoft.com/office/drawing/2014/main" val="348647714"/>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Hydrogen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3314312235"/>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Helium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030922915"/>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Lithium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3692354586"/>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Beryllium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957088668"/>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Boron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953821549"/>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Carbon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779344351"/>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Nitrogen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973724933"/>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Oxygen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2909186788"/>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Fluorine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184034430"/>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Neon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776365620"/>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Sodium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4020305222"/>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Magnesium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925987568"/>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Aluminium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3929381349"/>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Silicon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906198315"/>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Phosphorus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4115247440"/>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Sulfur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2935411995"/>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Chlorine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1535077357"/>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Argon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3711719569"/>
                  </a:ext>
                </a:extLst>
              </a:tr>
              <a:tr h="260002">
                <a:tc>
                  <a:txBody>
                    <a:bodyPr/>
                    <a:lstStyle/>
                    <a:p>
                      <a:pPr algn="ctr">
                        <a:lnSpc>
                          <a:spcPct val="115000"/>
                        </a:lnSpc>
                        <a:spcAft>
                          <a:spcPts val="1000"/>
                        </a:spcAft>
                      </a:pPr>
                      <a:r>
                        <a:rPr lang="en-GB" sz="1000">
                          <a:effectLst/>
                          <a:latin typeface="Trebuchet MS" panose="020B0603020202020204" pitchFamily="34" charset="0"/>
                          <a:ea typeface="Calibri" panose="020F0502020204030204" pitchFamily="34" charset="0"/>
                          <a:cs typeface="Arial" panose="020B0604020202020204" pitchFamily="34" charset="0"/>
                        </a:rPr>
                        <a:t>Potassium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3754737622"/>
                  </a:ext>
                </a:extLst>
              </a:tr>
              <a:tr h="260002">
                <a:tc>
                  <a:txBody>
                    <a:bodyPr/>
                    <a:lstStyle/>
                    <a:p>
                      <a:pPr algn="ctr">
                        <a:lnSpc>
                          <a:spcPct val="115000"/>
                        </a:lnSpc>
                        <a:spcAft>
                          <a:spcPts val="1000"/>
                        </a:spcAft>
                      </a:pPr>
                      <a:r>
                        <a:rPr lang="en-GB" sz="1000" dirty="0">
                          <a:effectLst/>
                          <a:latin typeface="Trebuchet MS" panose="020B0603020202020204" pitchFamily="34" charset="0"/>
                          <a:ea typeface="Calibri" panose="020F0502020204030204" pitchFamily="34" charset="0"/>
                          <a:cs typeface="Arial" panose="020B0604020202020204" pitchFamily="34" charset="0"/>
                        </a:rPr>
                        <a:t>Calcium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40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a:effectLst/>
                          <a:latin typeface="Trebuchet MS" panose="020B0603020202020204" pitchFamily="34" charset="0"/>
                          <a:ea typeface="Calibri" panose="020F0502020204030204" pitchFamily="34" charset="0"/>
                          <a:cs typeface="Arial" panose="020B0604020202020204" pitchFamily="34"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tc>
                  <a:txBody>
                    <a:bodyPr/>
                    <a:lstStyle/>
                    <a:p>
                      <a:pPr algn="ctr">
                        <a:lnSpc>
                          <a:spcPct val="115000"/>
                        </a:lnSpc>
                        <a:spcAft>
                          <a:spcPts val="1000"/>
                        </a:spcAft>
                      </a:pPr>
                      <a:r>
                        <a:rPr lang="en-GB" sz="1000" b="1" dirty="0">
                          <a:effectLst/>
                          <a:latin typeface="Trebuchet MS" panose="020B0603020202020204" pitchFamily="34" charset="0"/>
                          <a:ea typeface="Calibri" panose="020F0502020204030204" pitchFamily="34" charset="0"/>
                          <a:cs typeface="Arial" panose="020B0604020202020204" pitchFamily="34" charset="0"/>
                        </a:rPr>
                        <a:t>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843" marR="64843" marT="0"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tcPr>
                </a:tc>
                <a:extLst>
                  <a:ext uri="{0D108BD9-81ED-4DB2-BD59-A6C34878D82A}">
                    <a16:rowId xmlns:a16="http://schemas.microsoft.com/office/drawing/2014/main" val="3733212917"/>
                  </a:ext>
                </a:extLst>
              </a:tr>
            </a:tbl>
          </a:graphicData>
        </a:graphic>
      </p:graphicFrame>
    </p:spTree>
    <p:extLst>
      <p:ext uri="{BB962C8B-B14F-4D97-AF65-F5344CB8AC3E}">
        <p14:creationId xmlns:p14="http://schemas.microsoft.com/office/powerpoint/2010/main" val="3512982668"/>
      </p:ext>
    </p:extLst>
  </p:cSld>
  <p:clrMapOvr>
    <a:masterClrMapping/>
  </p:clrMapOvr>
</p:sld>
</file>

<file path=ppt/theme/theme1.xml><?xml version="1.0" encoding="utf-8"?>
<a:theme xmlns:a="http://schemas.openxmlformats.org/drawingml/2006/main" name="Metropolit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master">
  <a:themeElements>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FFFF"/>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FFFF"/>
            </a:solidFill>
            <a:effectLst/>
            <a:latin typeface="Arial" panose="020B0604020202020204" pitchFamily="34" charset="0"/>
          </a:defRPr>
        </a:defPPr>
      </a:lstStyle>
    </a:lnDef>
  </a:objectDefaults>
  <a:extraClrSchemeLst>
    <a:extraClrScheme>
      <a:clrScheme name="1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9795</TotalTime>
  <Words>852</Words>
  <Application>Microsoft Office PowerPoint</Application>
  <PresentationFormat>On-screen Show (4:3)</PresentationFormat>
  <Paragraphs>241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vt:lpstr>
      <vt:lpstr>Trebuchet MS</vt:lpstr>
      <vt:lpstr>Metropolitan</vt:lpstr>
      <vt:lpstr>1_master</vt:lpstr>
      <vt:lpstr>PowerPoint Presentation</vt:lpstr>
      <vt:lpstr>PowerPoint Presentation</vt:lpstr>
      <vt:lpstr>Atomic Structure Learning Objective: To be able to describe the structure of an atom, and identify the number of protons, neutrons and electrons in atoms</vt:lpstr>
      <vt:lpstr>Fail Task</vt:lpstr>
      <vt:lpstr>Sail Task</vt:lpstr>
      <vt:lpstr>Atom facts</vt:lpstr>
      <vt:lpstr>PowerPoint Presentation</vt:lpstr>
      <vt:lpstr>Complete the attached worksheet using the periodic table below</vt:lpstr>
      <vt:lpstr>PowerPoint Presentation</vt:lpstr>
      <vt:lpstr>PowerPoint Presentation</vt:lpstr>
      <vt:lpstr>Electron Configuration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 Vickers</dc:creator>
  <cp:lastModifiedBy>Ria Vickers</cp:lastModifiedBy>
  <cp:revision>144</cp:revision>
  <dcterms:created xsi:type="dcterms:W3CDTF">2019-11-12T21:19:20Z</dcterms:created>
  <dcterms:modified xsi:type="dcterms:W3CDTF">2020-09-22T09:51:07Z</dcterms:modified>
</cp:coreProperties>
</file>