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2"/>
  </p:notesMasterIdLst>
  <p:sldIdLst>
    <p:sldId id="257" r:id="rId6"/>
    <p:sldId id="258" r:id="rId7"/>
    <p:sldId id="259" r:id="rId8"/>
    <p:sldId id="260" r:id="rId9"/>
    <p:sldId id="261" r:id="rId10"/>
    <p:sldId id="263" r:id="rId11"/>
    <p:sldId id="264" r:id="rId12"/>
    <p:sldId id="275" r:id="rId13"/>
    <p:sldId id="324" r:id="rId14"/>
    <p:sldId id="325" r:id="rId15"/>
    <p:sldId id="270" r:id="rId16"/>
    <p:sldId id="271" r:id="rId17"/>
    <p:sldId id="272" r:id="rId18"/>
    <p:sldId id="326" r:id="rId19"/>
    <p:sldId id="333" r:id="rId20"/>
    <p:sldId id="334" r:id="rId21"/>
    <p:sldId id="336" r:id="rId22"/>
    <p:sldId id="279" r:id="rId23"/>
    <p:sldId id="331" r:id="rId24"/>
    <p:sldId id="280" r:id="rId25"/>
    <p:sldId id="327" r:id="rId26"/>
    <p:sldId id="330" r:id="rId27"/>
    <p:sldId id="329" r:id="rId28"/>
    <p:sldId id="328" r:id="rId29"/>
    <p:sldId id="321" r:id="rId30"/>
    <p:sldId id="332"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B4470"/>
    <a:srgbClr val="FEB833"/>
    <a:srgbClr val="95B155"/>
    <a:srgbClr val="215968"/>
    <a:srgbClr val="5EB2D5"/>
    <a:srgbClr val="3996A1"/>
    <a:srgbClr val="E14A3A"/>
    <a:srgbClr val="5EB3D5"/>
    <a:srgbClr val="CE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7" autoAdjust="0"/>
    <p:restoredTop sz="94660"/>
  </p:normalViewPr>
  <p:slideViewPr>
    <p:cSldViewPr snapToGrid="0" snapToObjects="1">
      <p:cViewPr varScale="1">
        <p:scale>
          <a:sx n="106" d="100"/>
          <a:sy n="106" d="100"/>
        </p:scale>
        <p:origin x="360"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745849-4739-44CB-AA22-7E2E867DDB4A}" type="datetimeFigureOut">
              <a:rPr lang="en-GB" smtClean="0"/>
              <a:t>22/09/2020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D2B510-6F61-4540-9264-8B90E81A5E8A}" type="slidenum">
              <a:rPr lang="en-GB" smtClean="0"/>
              <a:t>‹#›</a:t>
            </a:fld>
            <a:endParaRPr lang="en-GB"/>
          </a:p>
        </p:txBody>
      </p:sp>
    </p:spTree>
    <p:extLst>
      <p:ext uri="{BB962C8B-B14F-4D97-AF65-F5344CB8AC3E}">
        <p14:creationId xmlns:p14="http://schemas.microsoft.com/office/powerpoint/2010/main" val="1764841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ED2B510-6F61-4540-9264-8B90E81A5E8A}" type="slidenum">
              <a:rPr lang="en-GB" smtClean="0"/>
              <a:t>6</a:t>
            </a:fld>
            <a:endParaRPr lang="en-GB"/>
          </a:p>
        </p:txBody>
      </p:sp>
    </p:spTree>
    <p:extLst>
      <p:ext uri="{BB962C8B-B14F-4D97-AF65-F5344CB8AC3E}">
        <p14:creationId xmlns:p14="http://schemas.microsoft.com/office/powerpoint/2010/main" val="402614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A9F4769-DDF1-A440-8A89-D241FB3E7B1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253385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A9F4769-DDF1-A440-8A89-D241FB3E7B1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325550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A9F4769-DDF1-A440-8A89-D241FB3E7B1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2588613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0" y="0"/>
            <a:ext cx="9144000" cy="5143500"/>
          </a:xfrm>
          <a:prstGeom prst="rect">
            <a:avLst/>
          </a:prstGeom>
        </p:spPr>
        <p:txBody>
          <a:bodyPr/>
          <a:lstStyle/>
          <a:p>
            <a:endParaRPr lang="en-US"/>
          </a:p>
        </p:txBody>
      </p:sp>
    </p:spTree>
    <p:extLst>
      <p:ext uri="{BB962C8B-B14F-4D97-AF65-F5344CB8AC3E}">
        <p14:creationId xmlns:p14="http://schemas.microsoft.com/office/powerpoint/2010/main" val="318981827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ngle Image">
    <p:spTree>
      <p:nvGrpSpPr>
        <p:cNvPr id="1" name=""/>
        <p:cNvGrpSpPr/>
        <p:nvPr/>
      </p:nvGrpSpPr>
      <p:grpSpPr>
        <a:xfrm>
          <a:off x="0" y="0"/>
          <a:ext cx="0" cy="0"/>
          <a:chOff x="0" y="0"/>
          <a:chExt cx="0" cy="0"/>
        </a:xfrm>
      </p:grpSpPr>
      <p:sp>
        <p:nvSpPr>
          <p:cNvPr id="23" name="Picture Placeholder 22"/>
          <p:cNvSpPr>
            <a:spLocks noGrp="1"/>
          </p:cNvSpPr>
          <p:nvPr>
            <p:ph type="pic" sz="quarter" idx="10"/>
          </p:nvPr>
        </p:nvSpPr>
        <p:spPr>
          <a:xfrm>
            <a:off x="5257800" y="512380"/>
            <a:ext cx="3886201" cy="2751083"/>
          </a:xfrm>
          <a:prstGeom prst="rect">
            <a:avLst/>
          </a:prstGeom>
        </p:spPr>
        <p:txBody>
          <a:bodyPr/>
          <a:lstStyle/>
          <a:p>
            <a:endParaRPr lang="en-US"/>
          </a:p>
        </p:txBody>
      </p:sp>
    </p:spTree>
    <p:extLst>
      <p:ext uri="{BB962C8B-B14F-4D97-AF65-F5344CB8AC3E}">
        <p14:creationId xmlns:p14="http://schemas.microsoft.com/office/powerpoint/2010/main" val="8956971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 Place Holder Layout">
    <p:spTree>
      <p:nvGrpSpPr>
        <p:cNvPr id="1" name=""/>
        <p:cNvGrpSpPr/>
        <p:nvPr/>
      </p:nvGrpSpPr>
      <p:grpSpPr>
        <a:xfrm>
          <a:off x="0" y="0"/>
          <a:ext cx="0" cy="0"/>
          <a:chOff x="0" y="0"/>
          <a:chExt cx="0" cy="0"/>
        </a:xfrm>
      </p:grpSpPr>
      <p:sp>
        <p:nvSpPr>
          <p:cNvPr id="6" name="Picture Placeholder 47"/>
          <p:cNvSpPr>
            <a:spLocks noGrp="1"/>
          </p:cNvSpPr>
          <p:nvPr>
            <p:ph type="pic" sz="quarter" idx="10"/>
          </p:nvPr>
        </p:nvSpPr>
        <p:spPr>
          <a:xfrm>
            <a:off x="685800" y="1202532"/>
            <a:ext cx="2464594" cy="1627585"/>
          </a:xfrm>
          <a:prstGeom prst="rect">
            <a:avLst/>
          </a:prstGeom>
          <a:solidFill>
            <a:schemeClr val="bg1">
              <a:lumMod val="85000"/>
            </a:schemeClr>
          </a:solidFill>
        </p:spPr>
        <p:txBody>
          <a:bodyPr/>
          <a:lstStyle/>
          <a:p>
            <a:endParaRPr lang="en-US"/>
          </a:p>
        </p:txBody>
      </p:sp>
      <p:sp>
        <p:nvSpPr>
          <p:cNvPr id="7" name="Picture Placeholder 47"/>
          <p:cNvSpPr>
            <a:spLocks noGrp="1"/>
          </p:cNvSpPr>
          <p:nvPr>
            <p:ph type="pic" sz="quarter" idx="11"/>
          </p:nvPr>
        </p:nvSpPr>
        <p:spPr>
          <a:xfrm>
            <a:off x="3339454" y="1202532"/>
            <a:ext cx="2464594" cy="1627585"/>
          </a:xfrm>
          <a:prstGeom prst="rect">
            <a:avLst/>
          </a:prstGeom>
          <a:solidFill>
            <a:schemeClr val="bg1">
              <a:lumMod val="85000"/>
            </a:schemeClr>
          </a:solidFill>
        </p:spPr>
        <p:txBody>
          <a:bodyPr/>
          <a:lstStyle/>
          <a:p>
            <a:endParaRPr lang="en-US"/>
          </a:p>
        </p:txBody>
      </p:sp>
      <p:sp>
        <p:nvSpPr>
          <p:cNvPr id="8" name="Picture Placeholder 47"/>
          <p:cNvSpPr>
            <a:spLocks noGrp="1"/>
          </p:cNvSpPr>
          <p:nvPr>
            <p:ph type="pic" sz="quarter" idx="12"/>
          </p:nvPr>
        </p:nvSpPr>
        <p:spPr>
          <a:xfrm>
            <a:off x="5993108" y="1206801"/>
            <a:ext cx="2464594" cy="1627585"/>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0101149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A9F4769-DDF1-A440-8A89-D241FB3E7B1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3243785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A9F4769-DDF1-A440-8A89-D241FB3E7B13}"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155990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A9F4769-DDF1-A440-8A89-D241FB3E7B1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52779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A9F4769-DDF1-A440-8A89-D241FB3E7B13}"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372113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A9F4769-DDF1-A440-8A89-D241FB3E7B13}"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2566771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F4769-DDF1-A440-8A89-D241FB3E7B13}"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65290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A9F4769-DDF1-A440-8A89-D241FB3E7B1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178268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A9F4769-DDF1-A440-8A89-D241FB3E7B13}"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E5682-D3EC-BA4B-BE5A-49711F6F7A65}" type="slidenum">
              <a:rPr lang="en-US" smtClean="0"/>
              <a:t>‹#›</a:t>
            </a:fld>
            <a:endParaRPr lang="en-US"/>
          </a:p>
        </p:txBody>
      </p:sp>
    </p:spTree>
    <p:extLst>
      <p:ext uri="{BB962C8B-B14F-4D97-AF65-F5344CB8AC3E}">
        <p14:creationId xmlns:p14="http://schemas.microsoft.com/office/powerpoint/2010/main" val="1248555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A9F4769-DDF1-A440-8A89-D241FB3E7B13}" type="datetimeFigureOut">
              <a:rPr lang="en-US" smtClean="0"/>
              <a:t>9/22/2020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67E5682-D3EC-BA4B-BE5A-49711F6F7A65}" type="slidenum">
              <a:rPr lang="en-US" smtClean="0"/>
              <a:t>‹#›</a:t>
            </a:fld>
            <a:endParaRPr lang="en-US"/>
          </a:p>
        </p:txBody>
      </p:sp>
    </p:spTree>
    <p:extLst>
      <p:ext uri="{BB962C8B-B14F-4D97-AF65-F5344CB8AC3E}">
        <p14:creationId xmlns:p14="http://schemas.microsoft.com/office/powerpoint/2010/main" val="766024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p:cNvSpPr/>
          <p:nvPr/>
        </p:nvSpPr>
        <p:spPr>
          <a:xfrm>
            <a:off x="0" y="-652583"/>
            <a:ext cx="6879498" cy="5796083"/>
          </a:xfrm>
          <a:prstGeom prst="rtTriangle">
            <a:avLst/>
          </a:prstGeom>
          <a:gradFill flip="none" rotWithShape="1">
            <a:gsLst>
              <a:gs pos="38000">
                <a:srgbClr val="5EB3D5"/>
              </a:gs>
              <a:gs pos="100000">
                <a:srgbClr val="FFFFFF">
                  <a:alpha val="7000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19421" y="1824859"/>
            <a:ext cx="2302553" cy="1731243"/>
          </a:xfrm>
          <a:prstGeom prst="rect">
            <a:avLst/>
          </a:prstGeom>
          <a:noFill/>
        </p:spPr>
        <p:txBody>
          <a:bodyPr wrap="none" lIns="68580" tIns="34290" rIns="68580" bIns="34290" rtlCol="0">
            <a:spAutoFit/>
          </a:bodyPr>
          <a:lstStyle/>
          <a:p>
            <a:r>
              <a:rPr lang="en-US" sz="3600" dirty="0" smtClean="0">
                <a:solidFill>
                  <a:schemeClr val="bg1"/>
                </a:solidFill>
                <a:cs typeface="Helvetica Neue Light"/>
              </a:rPr>
              <a:t>WJEC</a:t>
            </a:r>
            <a:br>
              <a:rPr lang="en-US" sz="3600" dirty="0" smtClean="0">
                <a:solidFill>
                  <a:schemeClr val="bg1"/>
                </a:solidFill>
                <a:cs typeface="Helvetica Neue Light"/>
              </a:rPr>
            </a:br>
            <a:r>
              <a:rPr lang="en-US" sz="3600" dirty="0" smtClean="0">
                <a:solidFill>
                  <a:schemeClr val="bg1"/>
                </a:solidFill>
                <a:cs typeface="Helvetica Neue Light"/>
              </a:rPr>
              <a:t>EDUQAS</a:t>
            </a:r>
          </a:p>
          <a:p>
            <a:r>
              <a:rPr lang="en-US" sz="3600" dirty="0" smtClean="0">
                <a:solidFill>
                  <a:schemeClr val="bg1"/>
                </a:solidFill>
                <a:cs typeface="Helvetica Neue Light"/>
              </a:rPr>
              <a:t>LEVEL 1 / 2 </a:t>
            </a:r>
          </a:p>
        </p:txBody>
      </p:sp>
      <p:sp>
        <p:nvSpPr>
          <p:cNvPr id="9" name="TextBox 8"/>
          <p:cNvSpPr txBox="1"/>
          <p:nvPr/>
        </p:nvSpPr>
        <p:spPr>
          <a:xfrm>
            <a:off x="206048" y="3790424"/>
            <a:ext cx="4104456" cy="646331"/>
          </a:xfrm>
          <a:prstGeom prst="rect">
            <a:avLst/>
          </a:prstGeom>
          <a:noFill/>
        </p:spPr>
        <p:txBody>
          <a:bodyPr wrap="square" rtlCol="0">
            <a:spAutoFit/>
          </a:bodyPr>
          <a:lstStyle/>
          <a:p>
            <a:r>
              <a:rPr lang="en-GB" dirty="0" smtClean="0">
                <a:solidFill>
                  <a:schemeClr val="bg1"/>
                </a:solidFill>
              </a:rPr>
              <a:t>Hospitality and Catering </a:t>
            </a:r>
          </a:p>
          <a:p>
            <a:endParaRPr lang="en-GB" dirty="0">
              <a:solidFill>
                <a:schemeClr val="bg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339" y="257174"/>
            <a:ext cx="4322763"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757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2448272"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36821" y="4647122"/>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 1.4 Explain how cooking methods impact on nutritional value of food.</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169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low_poly_backgroun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929765"/>
            <a:ext cx="9144000" cy="1213735"/>
          </a:xfrm>
          <a:prstGeom prst="rect">
            <a:avLst/>
          </a:prstGeom>
        </p:spPr>
      </p:pic>
      <p:sp>
        <p:nvSpPr>
          <p:cNvPr id="4" name="Freeform 3"/>
          <p:cNvSpPr/>
          <p:nvPr/>
        </p:nvSpPr>
        <p:spPr>
          <a:xfrm>
            <a:off x="1105808" y="3852798"/>
            <a:ext cx="4727" cy="238"/>
          </a:xfrm>
          <a:custGeom>
            <a:avLst/>
            <a:gdLst>
              <a:gd name="connsiteX0" fmla="*/ 6722 w 6722"/>
              <a:gd name="connsiteY0" fmla="*/ 0 h 339"/>
              <a:gd name="connsiteX1" fmla="*/ 0 w 6722"/>
              <a:gd name="connsiteY1" fmla="*/ 339 h 339"/>
              <a:gd name="connsiteX2" fmla="*/ 0 w 6722"/>
              <a:gd name="connsiteY2" fmla="*/ 339 h 339"/>
              <a:gd name="connsiteX3" fmla="*/ 6722 w 6722"/>
              <a:gd name="connsiteY3" fmla="*/ 0 h 339"/>
            </a:gdLst>
            <a:ahLst/>
            <a:cxnLst>
              <a:cxn ang="0">
                <a:pos x="connsiteX0" y="connsiteY0"/>
              </a:cxn>
              <a:cxn ang="0">
                <a:pos x="connsiteX1" y="connsiteY1"/>
              </a:cxn>
              <a:cxn ang="0">
                <a:pos x="connsiteX2" y="connsiteY2"/>
              </a:cxn>
              <a:cxn ang="0">
                <a:pos x="connsiteX3" y="connsiteY3"/>
              </a:cxn>
            </a:cxnLst>
            <a:rect l="l" t="t" r="r" b="b"/>
            <a:pathLst>
              <a:path w="6722" h="339">
                <a:moveTo>
                  <a:pt x="6722" y="0"/>
                </a:moveTo>
                <a:lnTo>
                  <a:pt x="0" y="339"/>
                </a:lnTo>
                <a:lnTo>
                  <a:pt x="0" y="339"/>
                </a:lnTo>
                <a:lnTo>
                  <a:pt x="6722"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0940" tIns="470069" rIns="2150940" bIns="4534070" numCol="1" spcCol="1270" anchor="ctr" anchorCtr="0">
            <a:noAutofit/>
          </a:bodyPr>
          <a:lstStyle/>
          <a:p>
            <a:pPr lvl="0" algn="ctr" defTabSz="1244600">
              <a:lnSpc>
                <a:spcPct val="90000"/>
              </a:lnSpc>
              <a:spcBef>
                <a:spcPct val="0"/>
              </a:spcBef>
              <a:spcAft>
                <a:spcPct val="35000"/>
              </a:spcAft>
            </a:pPr>
            <a:endParaRPr lang="en-US" sz="2800" kern="1200"/>
          </a:p>
        </p:txBody>
      </p:sp>
      <p:sp>
        <p:nvSpPr>
          <p:cNvPr id="5" name="Freeform 4"/>
          <p:cNvSpPr>
            <a:spLocks noChangeArrowheads="1"/>
          </p:cNvSpPr>
          <p:nvPr/>
        </p:nvSpPr>
        <p:spPr bwMode="auto">
          <a:xfrm>
            <a:off x="756322" y="2634336"/>
            <a:ext cx="698972" cy="1204166"/>
          </a:xfrm>
          <a:custGeom>
            <a:avLst/>
            <a:gdLst>
              <a:gd name="connsiteX0" fmla="*/ 444071 w 993872"/>
              <a:gd name="connsiteY0" fmla="*/ 2131 h 1712211"/>
              <a:gd name="connsiteX1" fmla="*/ 444071 w 993872"/>
              <a:gd name="connsiteY1" fmla="*/ 10254 h 1712211"/>
              <a:gd name="connsiteX2" fmla="*/ 444071 w 993872"/>
              <a:gd name="connsiteY2" fmla="*/ 1504556 h 1712211"/>
              <a:gd name="connsiteX3" fmla="*/ 385919 w 993872"/>
              <a:gd name="connsiteY3" fmla="*/ 1665419 h 1712211"/>
              <a:gd name="connsiteX4" fmla="*/ 323342 w 993872"/>
              <a:gd name="connsiteY4" fmla="*/ 1711638 h 1712211"/>
              <a:gd name="connsiteX5" fmla="*/ 249028 w 993872"/>
              <a:gd name="connsiteY5" fmla="*/ 1696961 h 1712211"/>
              <a:gd name="connsiteX6" fmla="*/ 101761 w 993872"/>
              <a:gd name="connsiteY6" fmla="*/ 1637914 h 1712211"/>
              <a:gd name="connsiteX7" fmla="*/ 15476 w 993872"/>
              <a:gd name="connsiteY7" fmla="*/ 1583355 h 1712211"/>
              <a:gd name="connsiteX8" fmla="*/ 4791 w 993872"/>
              <a:gd name="connsiteY8" fmla="*/ 1550123 h 1712211"/>
              <a:gd name="connsiteX9" fmla="*/ 0 w 993872"/>
              <a:gd name="connsiteY9" fmla="*/ 1504556 h 1712211"/>
              <a:gd name="connsiteX10" fmla="*/ 0 w 993872"/>
              <a:gd name="connsiteY10" fmla="*/ 204744 h 1712211"/>
              <a:gd name="connsiteX11" fmla="*/ 0 w 993872"/>
              <a:gd name="connsiteY11" fmla="*/ 154627 h 1712211"/>
              <a:gd name="connsiteX12" fmla="*/ 11608 w 993872"/>
              <a:gd name="connsiteY12" fmla="*/ 145050 h 1712211"/>
              <a:gd name="connsiteX13" fmla="*/ 321996 w 993872"/>
              <a:gd name="connsiteY13" fmla="*/ 14438 h 1712211"/>
              <a:gd name="connsiteX14" fmla="*/ 528656 w 993872"/>
              <a:gd name="connsiteY14" fmla="*/ 0 h 1712211"/>
              <a:gd name="connsiteX15" fmla="*/ 671876 w 993872"/>
              <a:gd name="connsiteY15" fmla="*/ 14438 h 1712211"/>
              <a:gd name="connsiteX16" fmla="*/ 982264 w 993872"/>
              <a:gd name="connsiteY16" fmla="*/ 145050 h 1712211"/>
              <a:gd name="connsiteX17" fmla="*/ 993872 w 993872"/>
              <a:gd name="connsiteY17" fmla="*/ 154627 h 1712211"/>
              <a:gd name="connsiteX18" fmla="*/ 993872 w 993872"/>
              <a:gd name="connsiteY18" fmla="*/ 207825 h 1712211"/>
              <a:gd name="connsiteX19" fmla="*/ 993872 w 993872"/>
              <a:gd name="connsiteY19" fmla="*/ 1504556 h 1712211"/>
              <a:gd name="connsiteX20" fmla="*/ 989081 w 993872"/>
              <a:gd name="connsiteY20" fmla="*/ 1550123 h 1712211"/>
              <a:gd name="connsiteX21" fmla="*/ 978397 w 993872"/>
              <a:gd name="connsiteY21" fmla="*/ 1583355 h 1712211"/>
              <a:gd name="connsiteX22" fmla="*/ 892111 w 993872"/>
              <a:gd name="connsiteY22" fmla="*/ 1637914 h 1712211"/>
              <a:gd name="connsiteX23" fmla="*/ 744844 w 993872"/>
              <a:gd name="connsiteY23" fmla="*/ 1696961 h 1712211"/>
              <a:gd name="connsiteX24" fmla="*/ 667632 w 993872"/>
              <a:gd name="connsiteY24" fmla="*/ 1712211 h 1712211"/>
              <a:gd name="connsiteX25" fmla="*/ 597381 w 993872"/>
              <a:gd name="connsiteY25" fmla="*/ 1665419 h 1712211"/>
              <a:gd name="connsiteX26" fmla="*/ 528656 w 993872"/>
              <a:gd name="connsiteY26" fmla="*/ 1504556 h 1712211"/>
              <a:gd name="connsiteX27" fmla="*/ 528656 w 993872"/>
              <a:gd name="connsiteY27" fmla="*/ 204744 h 17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93872" h="1712211">
                <a:moveTo>
                  <a:pt x="444071" y="2131"/>
                </a:moveTo>
                <a:lnTo>
                  <a:pt x="444071" y="10254"/>
                </a:lnTo>
                <a:cubicBezTo>
                  <a:pt x="444071" y="148900"/>
                  <a:pt x="444071" y="518625"/>
                  <a:pt x="444071" y="1504556"/>
                </a:cubicBezTo>
                <a:cubicBezTo>
                  <a:pt x="444071" y="1566825"/>
                  <a:pt x="422925" y="1623906"/>
                  <a:pt x="385919" y="1665419"/>
                </a:cubicBezTo>
                <a:lnTo>
                  <a:pt x="323342" y="1711638"/>
                </a:lnTo>
                <a:lnTo>
                  <a:pt x="249028" y="1696961"/>
                </a:lnTo>
                <a:cubicBezTo>
                  <a:pt x="197797" y="1681721"/>
                  <a:pt x="148549" y="1661879"/>
                  <a:pt x="101761" y="1637914"/>
                </a:cubicBezTo>
                <a:lnTo>
                  <a:pt x="15476" y="1583355"/>
                </a:lnTo>
                <a:lnTo>
                  <a:pt x="4791" y="1550123"/>
                </a:lnTo>
                <a:cubicBezTo>
                  <a:pt x="1652" y="1535366"/>
                  <a:pt x="0" y="1520123"/>
                  <a:pt x="0" y="1504556"/>
                </a:cubicBezTo>
                <a:cubicBezTo>
                  <a:pt x="0" y="1504556"/>
                  <a:pt x="0" y="1504556"/>
                  <a:pt x="0" y="204744"/>
                </a:cubicBezTo>
                <a:lnTo>
                  <a:pt x="0" y="154627"/>
                </a:lnTo>
                <a:lnTo>
                  <a:pt x="11608" y="145050"/>
                </a:lnTo>
                <a:cubicBezTo>
                  <a:pt x="103968" y="82652"/>
                  <a:pt x="208982" y="37564"/>
                  <a:pt x="321996" y="14438"/>
                </a:cubicBezTo>
                <a:close/>
                <a:moveTo>
                  <a:pt x="528656" y="0"/>
                </a:moveTo>
                <a:lnTo>
                  <a:pt x="671876" y="14438"/>
                </a:lnTo>
                <a:cubicBezTo>
                  <a:pt x="784890" y="37564"/>
                  <a:pt x="889904" y="82652"/>
                  <a:pt x="982264" y="145050"/>
                </a:cubicBezTo>
                <a:lnTo>
                  <a:pt x="993872" y="154627"/>
                </a:lnTo>
                <a:lnTo>
                  <a:pt x="993872" y="207825"/>
                </a:lnTo>
                <a:cubicBezTo>
                  <a:pt x="993872" y="426194"/>
                  <a:pt x="993872" y="814404"/>
                  <a:pt x="993872" y="1504556"/>
                </a:cubicBezTo>
                <a:cubicBezTo>
                  <a:pt x="993872" y="1520123"/>
                  <a:pt x="992220" y="1535366"/>
                  <a:pt x="989081" y="1550123"/>
                </a:cubicBezTo>
                <a:lnTo>
                  <a:pt x="978397" y="1583355"/>
                </a:lnTo>
                <a:lnTo>
                  <a:pt x="892111" y="1637914"/>
                </a:lnTo>
                <a:cubicBezTo>
                  <a:pt x="845323" y="1661879"/>
                  <a:pt x="796075" y="1681721"/>
                  <a:pt x="744844" y="1696961"/>
                </a:cubicBezTo>
                <a:lnTo>
                  <a:pt x="667632" y="1712211"/>
                </a:lnTo>
                <a:lnTo>
                  <a:pt x="597381" y="1665419"/>
                </a:lnTo>
                <a:cubicBezTo>
                  <a:pt x="555089" y="1623906"/>
                  <a:pt x="528656" y="1566825"/>
                  <a:pt x="528656" y="1504556"/>
                </a:cubicBezTo>
                <a:cubicBezTo>
                  <a:pt x="528656" y="1504556"/>
                  <a:pt x="528656" y="1504556"/>
                  <a:pt x="528656" y="204744"/>
                </a:cubicBezTo>
                <a:close/>
              </a:path>
            </a:pathLst>
          </a:custGeom>
          <a:solidFill>
            <a:srgbClr val="3D9FAC"/>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6" name="Freeform 5"/>
          <p:cNvSpPr>
            <a:spLocks noChangeArrowheads="1"/>
          </p:cNvSpPr>
          <p:nvPr/>
        </p:nvSpPr>
        <p:spPr bwMode="auto">
          <a:xfrm>
            <a:off x="458888" y="2021611"/>
            <a:ext cx="1293840" cy="1820536"/>
          </a:xfrm>
          <a:custGeom>
            <a:avLst/>
            <a:gdLst>
              <a:gd name="connsiteX0" fmla="*/ 438399 w 1839718"/>
              <a:gd name="connsiteY0" fmla="*/ 2454591 h 2588630"/>
              <a:gd name="connsiteX1" fmla="*/ 524684 w 1839718"/>
              <a:gd name="connsiteY1" fmla="*/ 2509150 h 2588630"/>
              <a:gd name="connsiteX2" fmla="*/ 671951 w 1839718"/>
              <a:gd name="connsiteY2" fmla="*/ 2568197 h 2588630"/>
              <a:gd name="connsiteX3" fmla="*/ 746265 w 1839718"/>
              <a:gd name="connsiteY3" fmla="*/ 2582874 h 2588630"/>
              <a:gd name="connsiteX4" fmla="*/ 742100 w 1839718"/>
              <a:gd name="connsiteY4" fmla="*/ 2585951 h 2588630"/>
              <a:gd name="connsiteX5" fmla="*/ 729330 w 1839718"/>
              <a:gd name="connsiteY5" fmla="*/ 2588630 h 2588630"/>
              <a:gd name="connsiteX6" fmla="*/ 657448 w 1839718"/>
              <a:gd name="connsiteY6" fmla="*/ 2577660 h 2588630"/>
              <a:gd name="connsiteX7" fmla="*/ 479698 w 1839718"/>
              <a:gd name="connsiteY7" fmla="*/ 2522484 h 2588630"/>
              <a:gd name="connsiteX8" fmla="*/ 463068 w 1839718"/>
              <a:gd name="connsiteY8" fmla="*/ 2502763 h 2588630"/>
              <a:gd name="connsiteX9" fmla="*/ 441426 w 1839718"/>
              <a:gd name="connsiteY9" fmla="*/ 2464007 h 2588630"/>
              <a:gd name="connsiteX10" fmla="*/ 1401320 w 1839718"/>
              <a:gd name="connsiteY10" fmla="*/ 2454591 h 2588630"/>
              <a:gd name="connsiteX11" fmla="*/ 1398292 w 1839718"/>
              <a:gd name="connsiteY11" fmla="*/ 2464007 h 2588630"/>
              <a:gd name="connsiteX12" fmla="*/ 1376650 w 1839718"/>
              <a:gd name="connsiteY12" fmla="*/ 2502763 h 2588630"/>
              <a:gd name="connsiteX13" fmla="*/ 1359547 w 1839718"/>
              <a:gd name="connsiteY13" fmla="*/ 2523045 h 2588630"/>
              <a:gd name="connsiteX14" fmla="*/ 1291721 w 1839718"/>
              <a:gd name="connsiteY14" fmla="*/ 2550240 h 2588630"/>
              <a:gd name="connsiteX15" fmla="*/ 1102517 w 1839718"/>
              <a:gd name="connsiteY15" fmla="*/ 2587609 h 2588630"/>
              <a:gd name="connsiteX16" fmla="*/ 1094316 w 1839718"/>
              <a:gd name="connsiteY16" fmla="*/ 2585951 h 2588630"/>
              <a:gd name="connsiteX17" fmla="*/ 1090555 w 1839718"/>
              <a:gd name="connsiteY17" fmla="*/ 2583447 h 2588630"/>
              <a:gd name="connsiteX18" fmla="*/ 1167767 w 1839718"/>
              <a:gd name="connsiteY18" fmla="*/ 2568197 h 2588630"/>
              <a:gd name="connsiteX19" fmla="*/ 1315034 w 1839718"/>
              <a:gd name="connsiteY19" fmla="*/ 2509150 h 2588630"/>
              <a:gd name="connsiteX20" fmla="*/ 1501379 w 1839718"/>
              <a:gd name="connsiteY20" fmla="*/ 142869 h 2588630"/>
              <a:gd name="connsiteX21" fmla="*/ 1647850 w 1839718"/>
              <a:gd name="connsiteY21" fmla="*/ 222371 h 2588630"/>
              <a:gd name="connsiteX22" fmla="*/ 1748087 w 1839718"/>
              <a:gd name="connsiteY22" fmla="*/ 297327 h 2588630"/>
              <a:gd name="connsiteX23" fmla="*/ 1839718 w 1839718"/>
              <a:gd name="connsiteY23" fmla="*/ 380607 h 2588630"/>
              <a:gd name="connsiteX24" fmla="*/ 1839718 w 1839718"/>
              <a:gd name="connsiteY24" fmla="*/ 456873 h 2588630"/>
              <a:gd name="connsiteX25" fmla="*/ 1839718 w 1839718"/>
              <a:gd name="connsiteY25" fmla="*/ 632249 h 2588630"/>
              <a:gd name="connsiteX26" fmla="*/ 1670549 w 1839718"/>
              <a:gd name="connsiteY26" fmla="*/ 798302 h 2588630"/>
              <a:gd name="connsiteX27" fmla="*/ 1501379 w 1839718"/>
              <a:gd name="connsiteY27" fmla="*/ 632249 h 2588630"/>
              <a:gd name="connsiteX28" fmla="*/ 1501379 w 1839718"/>
              <a:gd name="connsiteY28" fmla="*/ 153371 h 2588630"/>
              <a:gd name="connsiteX29" fmla="*/ 338338 w 1839718"/>
              <a:gd name="connsiteY29" fmla="*/ 142869 h 2588630"/>
              <a:gd name="connsiteX30" fmla="*/ 338338 w 1839718"/>
              <a:gd name="connsiteY30" fmla="*/ 192958 h 2588630"/>
              <a:gd name="connsiteX31" fmla="*/ 338338 w 1839718"/>
              <a:gd name="connsiteY31" fmla="*/ 632249 h 2588630"/>
              <a:gd name="connsiteX32" fmla="*/ 169169 w 1839718"/>
              <a:gd name="connsiteY32" fmla="*/ 798302 h 2588630"/>
              <a:gd name="connsiteX33" fmla="*/ 0 w 1839718"/>
              <a:gd name="connsiteY33" fmla="*/ 632249 h 2588630"/>
              <a:gd name="connsiteX34" fmla="*/ 0 w 1839718"/>
              <a:gd name="connsiteY34" fmla="*/ 389009 h 2588630"/>
              <a:gd name="connsiteX35" fmla="*/ 0 w 1839718"/>
              <a:gd name="connsiteY35" fmla="*/ 380605 h 2588630"/>
              <a:gd name="connsiteX36" fmla="*/ 91629 w 1839718"/>
              <a:gd name="connsiteY36" fmla="*/ 297327 h 2588630"/>
              <a:gd name="connsiteX37" fmla="*/ 191866 w 1839718"/>
              <a:gd name="connsiteY37" fmla="*/ 222371 h 2588630"/>
              <a:gd name="connsiteX38" fmla="*/ 919858 w 1839718"/>
              <a:gd name="connsiteY38" fmla="*/ 0 h 2588630"/>
              <a:gd name="connsiteX39" fmla="*/ 1182268 w 1839718"/>
              <a:gd name="connsiteY39" fmla="*/ 26453 h 2588630"/>
              <a:gd name="connsiteX40" fmla="*/ 1416795 w 1839718"/>
              <a:gd name="connsiteY40" fmla="*/ 99255 h 2588630"/>
              <a:gd name="connsiteX41" fmla="*/ 1416795 w 1839718"/>
              <a:gd name="connsiteY41" fmla="*/ 105757 h 2588630"/>
              <a:gd name="connsiteX42" fmla="*/ 1416795 w 1839718"/>
              <a:gd name="connsiteY42" fmla="*/ 715274 h 2588630"/>
              <a:gd name="connsiteX43" fmla="*/ 1416795 w 1839718"/>
              <a:gd name="connsiteY43" fmla="*/ 798302 h 2588630"/>
              <a:gd name="connsiteX44" fmla="*/ 1416795 w 1839718"/>
              <a:gd name="connsiteY44" fmla="*/ 995488 h 2588630"/>
              <a:gd name="connsiteX45" fmla="*/ 1416795 w 1839718"/>
              <a:gd name="connsiteY45" fmla="*/ 1025863 h 2588630"/>
              <a:gd name="connsiteX46" fmla="*/ 1405187 w 1839718"/>
              <a:gd name="connsiteY46" fmla="*/ 1016286 h 2588630"/>
              <a:gd name="connsiteX47" fmla="*/ 1094799 w 1839718"/>
              <a:gd name="connsiteY47" fmla="*/ 885674 h 2588630"/>
              <a:gd name="connsiteX48" fmla="*/ 951579 w 1839718"/>
              <a:gd name="connsiteY48" fmla="*/ 871236 h 2588630"/>
              <a:gd name="connsiteX49" fmla="*/ 951579 w 1839718"/>
              <a:gd name="connsiteY49" fmla="*/ 798302 h 2588630"/>
              <a:gd name="connsiteX50" fmla="*/ 866994 w 1839718"/>
              <a:gd name="connsiteY50" fmla="*/ 798302 h 2588630"/>
              <a:gd name="connsiteX51" fmla="*/ 866994 w 1839718"/>
              <a:gd name="connsiteY51" fmla="*/ 846443 h 2588630"/>
              <a:gd name="connsiteX52" fmla="*/ 866994 w 1839718"/>
              <a:gd name="connsiteY52" fmla="*/ 873367 h 2588630"/>
              <a:gd name="connsiteX53" fmla="*/ 744919 w 1839718"/>
              <a:gd name="connsiteY53" fmla="*/ 885674 h 2588630"/>
              <a:gd name="connsiteX54" fmla="*/ 434531 w 1839718"/>
              <a:gd name="connsiteY54" fmla="*/ 1016286 h 2588630"/>
              <a:gd name="connsiteX55" fmla="*/ 422923 w 1839718"/>
              <a:gd name="connsiteY55" fmla="*/ 1025863 h 2588630"/>
              <a:gd name="connsiteX56" fmla="*/ 422923 w 1839718"/>
              <a:gd name="connsiteY56" fmla="*/ 798302 h 2588630"/>
              <a:gd name="connsiteX57" fmla="*/ 422923 w 1839718"/>
              <a:gd name="connsiteY57" fmla="*/ 715274 h 2588630"/>
              <a:gd name="connsiteX58" fmla="*/ 422923 w 1839718"/>
              <a:gd name="connsiteY58" fmla="*/ 185089 h 2588630"/>
              <a:gd name="connsiteX59" fmla="*/ 422923 w 1839718"/>
              <a:gd name="connsiteY59" fmla="*/ 99254 h 2588630"/>
              <a:gd name="connsiteX60" fmla="*/ 657448 w 1839718"/>
              <a:gd name="connsiteY60" fmla="*/ 26453 h 2588630"/>
              <a:gd name="connsiteX61" fmla="*/ 919858 w 1839718"/>
              <a:gd name="connsiteY61" fmla="*/ 0 h 258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839718" h="2588630">
                <a:moveTo>
                  <a:pt x="438399" y="2454591"/>
                </a:moveTo>
                <a:lnTo>
                  <a:pt x="524684" y="2509150"/>
                </a:lnTo>
                <a:cubicBezTo>
                  <a:pt x="571472" y="2533115"/>
                  <a:pt x="620720" y="2552957"/>
                  <a:pt x="671951" y="2568197"/>
                </a:cubicBezTo>
                <a:lnTo>
                  <a:pt x="746265" y="2582874"/>
                </a:lnTo>
                <a:lnTo>
                  <a:pt x="742100" y="2585951"/>
                </a:lnTo>
                <a:lnTo>
                  <a:pt x="729330" y="2588630"/>
                </a:lnTo>
                <a:lnTo>
                  <a:pt x="657448" y="2577660"/>
                </a:lnTo>
                <a:lnTo>
                  <a:pt x="479698" y="2522484"/>
                </a:lnTo>
                <a:lnTo>
                  <a:pt x="463068" y="2502763"/>
                </a:lnTo>
                <a:cubicBezTo>
                  <a:pt x="454643" y="2490601"/>
                  <a:pt x="447374" y="2477628"/>
                  <a:pt x="441426" y="2464007"/>
                </a:cubicBezTo>
                <a:close/>
                <a:moveTo>
                  <a:pt x="1401320" y="2454591"/>
                </a:moveTo>
                <a:lnTo>
                  <a:pt x="1398292" y="2464007"/>
                </a:lnTo>
                <a:cubicBezTo>
                  <a:pt x="1392345" y="2477628"/>
                  <a:pt x="1385076" y="2490601"/>
                  <a:pt x="1376650" y="2502763"/>
                </a:cubicBezTo>
                <a:lnTo>
                  <a:pt x="1359547" y="2523045"/>
                </a:lnTo>
                <a:lnTo>
                  <a:pt x="1291721" y="2550240"/>
                </a:lnTo>
                <a:lnTo>
                  <a:pt x="1102517" y="2587609"/>
                </a:lnTo>
                <a:lnTo>
                  <a:pt x="1094316" y="2585951"/>
                </a:lnTo>
                <a:lnTo>
                  <a:pt x="1090555" y="2583447"/>
                </a:lnTo>
                <a:lnTo>
                  <a:pt x="1167767" y="2568197"/>
                </a:lnTo>
                <a:cubicBezTo>
                  <a:pt x="1218998" y="2552957"/>
                  <a:pt x="1268246" y="2533115"/>
                  <a:pt x="1315034" y="2509150"/>
                </a:cubicBezTo>
                <a:close/>
                <a:moveTo>
                  <a:pt x="1501379" y="142869"/>
                </a:moveTo>
                <a:lnTo>
                  <a:pt x="1647850" y="222371"/>
                </a:lnTo>
                <a:cubicBezTo>
                  <a:pt x="1682485" y="245770"/>
                  <a:pt x="1715934" y="270792"/>
                  <a:pt x="1748087" y="297327"/>
                </a:cubicBezTo>
                <a:lnTo>
                  <a:pt x="1839718" y="380607"/>
                </a:lnTo>
                <a:lnTo>
                  <a:pt x="1839718" y="456873"/>
                </a:lnTo>
                <a:cubicBezTo>
                  <a:pt x="1839718" y="511602"/>
                  <a:pt x="1839718" y="569980"/>
                  <a:pt x="1839718" y="632249"/>
                </a:cubicBezTo>
                <a:cubicBezTo>
                  <a:pt x="1839718" y="736032"/>
                  <a:pt x="1755134" y="798302"/>
                  <a:pt x="1670549" y="798302"/>
                </a:cubicBezTo>
                <a:cubicBezTo>
                  <a:pt x="1564818" y="798302"/>
                  <a:pt x="1501379" y="736032"/>
                  <a:pt x="1501379" y="632249"/>
                </a:cubicBezTo>
                <a:cubicBezTo>
                  <a:pt x="1501379" y="632249"/>
                  <a:pt x="1501379" y="632249"/>
                  <a:pt x="1501379" y="153371"/>
                </a:cubicBezTo>
                <a:close/>
                <a:moveTo>
                  <a:pt x="338338" y="142869"/>
                </a:moveTo>
                <a:lnTo>
                  <a:pt x="338338" y="192958"/>
                </a:lnTo>
                <a:cubicBezTo>
                  <a:pt x="338338" y="278092"/>
                  <a:pt x="338338" y="414306"/>
                  <a:pt x="338338" y="632249"/>
                </a:cubicBezTo>
                <a:cubicBezTo>
                  <a:pt x="338338" y="736032"/>
                  <a:pt x="274901" y="798302"/>
                  <a:pt x="169169" y="798302"/>
                </a:cubicBezTo>
                <a:cubicBezTo>
                  <a:pt x="84585" y="798302"/>
                  <a:pt x="0" y="736032"/>
                  <a:pt x="0" y="632249"/>
                </a:cubicBezTo>
                <a:cubicBezTo>
                  <a:pt x="0" y="632249"/>
                  <a:pt x="0" y="632249"/>
                  <a:pt x="0" y="389009"/>
                </a:cubicBezTo>
                <a:lnTo>
                  <a:pt x="0" y="380605"/>
                </a:lnTo>
                <a:lnTo>
                  <a:pt x="91629" y="297327"/>
                </a:lnTo>
                <a:cubicBezTo>
                  <a:pt x="123782" y="270792"/>
                  <a:pt x="157231" y="245770"/>
                  <a:pt x="191866" y="222371"/>
                </a:cubicBezTo>
                <a:close/>
                <a:moveTo>
                  <a:pt x="919858" y="0"/>
                </a:moveTo>
                <a:cubicBezTo>
                  <a:pt x="1009746" y="0"/>
                  <a:pt x="1097507" y="9109"/>
                  <a:pt x="1182268" y="26453"/>
                </a:cubicBezTo>
                <a:lnTo>
                  <a:pt x="1416795" y="99255"/>
                </a:lnTo>
                <a:lnTo>
                  <a:pt x="1416795" y="105757"/>
                </a:lnTo>
                <a:cubicBezTo>
                  <a:pt x="1416795" y="162310"/>
                  <a:pt x="1416795" y="313119"/>
                  <a:pt x="1416795" y="715274"/>
                </a:cubicBezTo>
                <a:cubicBezTo>
                  <a:pt x="1416795" y="715274"/>
                  <a:pt x="1416795" y="715274"/>
                  <a:pt x="1416795" y="798302"/>
                </a:cubicBezTo>
                <a:cubicBezTo>
                  <a:pt x="1416795" y="798302"/>
                  <a:pt x="1416795" y="798302"/>
                  <a:pt x="1416795" y="995488"/>
                </a:cubicBezTo>
                <a:lnTo>
                  <a:pt x="1416795" y="1025863"/>
                </a:lnTo>
                <a:lnTo>
                  <a:pt x="1405187" y="1016286"/>
                </a:lnTo>
                <a:cubicBezTo>
                  <a:pt x="1312827" y="953888"/>
                  <a:pt x="1207813" y="908800"/>
                  <a:pt x="1094799" y="885674"/>
                </a:cubicBezTo>
                <a:lnTo>
                  <a:pt x="951579" y="871236"/>
                </a:lnTo>
                <a:lnTo>
                  <a:pt x="951579" y="798302"/>
                </a:lnTo>
                <a:cubicBezTo>
                  <a:pt x="951579" y="798302"/>
                  <a:pt x="951579" y="798302"/>
                  <a:pt x="866994" y="798302"/>
                </a:cubicBezTo>
                <a:cubicBezTo>
                  <a:pt x="866994" y="798302"/>
                  <a:pt x="866994" y="798302"/>
                  <a:pt x="866994" y="846443"/>
                </a:cubicBezTo>
                <a:lnTo>
                  <a:pt x="866994" y="873367"/>
                </a:lnTo>
                <a:lnTo>
                  <a:pt x="744919" y="885674"/>
                </a:lnTo>
                <a:cubicBezTo>
                  <a:pt x="631905" y="908800"/>
                  <a:pt x="526891" y="953888"/>
                  <a:pt x="434531" y="1016286"/>
                </a:cubicBezTo>
                <a:lnTo>
                  <a:pt x="422923" y="1025863"/>
                </a:lnTo>
                <a:lnTo>
                  <a:pt x="422923" y="798302"/>
                </a:lnTo>
                <a:cubicBezTo>
                  <a:pt x="422923" y="798302"/>
                  <a:pt x="422923" y="798302"/>
                  <a:pt x="422923" y="715274"/>
                </a:cubicBezTo>
                <a:cubicBezTo>
                  <a:pt x="422923" y="715274"/>
                  <a:pt x="422923" y="715274"/>
                  <a:pt x="422923" y="185089"/>
                </a:cubicBezTo>
                <a:lnTo>
                  <a:pt x="422923" y="99254"/>
                </a:lnTo>
                <a:lnTo>
                  <a:pt x="657448" y="26453"/>
                </a:lnTo>
                <a:cubicBezTo>
                  <a:pt x="742209" y="9109"/>
                  <a:pt x="829970" y="0"/>
                  <a:pt x="919858" y="0"/>
                </a:cubicBezTo>
                <a:close/>
              </a:path>
            </a:pathLst>
          </a:custGeom>
          <a:solidFill>
            <a:srgbClr val="FEB834"/>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7" name="Freeform 6"/>
          <p:cNvSpPr>
            <a:spLocks noChangeArrowheads="1"/>
          </p:cNvSpPr>
          <p:nvPr/>
        </p:nvSpPr>
        <p:spPr bwMode="auto">
          <a:xfrm>
            <a:off x="458888" y="1411136"/>
            <a:ext cx="1293840" cy="2433680"/>
          </a:xfrm>
          <a:custGeom>
            <a:avLst/>
            <a:gdLst>
              <a:gd name="connsiteX0" fmla="*/ 1355308 w 1839718"/>
              <a:gd name="connsiteY0" fmla="*/ 3396109 h 3460464"/>
              <a:gd name="connsiteX1" fmla="*/ 1348070 w 1839718"/>
              <a:gd name="connsiteY1" fmla="*/ 3404693 h 3460464"/>
              <a:gd name="connsiteX2" fmla="*/ 1318609 w 1839718"/>
              <a:gd name="connsiteY2" fmla="*/ 3424316 h 3460464"/>
              <a:gd name="connsiteX3" fmla="*/ 1269739 w 1839718"/>
              <a:gd name="connsiteY3" fmla="*/ 3436881 h 3460464"/>
              <a:gd name="connsiteX4" fmla="*/ 1115218 w 1839718"/>
              <a:gd name="connsiteY4" fmla="*/ 3460464 h 3460464"/>
              <a:gd name="connsiteX5" fmla="*/ 1105780 w 1839718"/>
              <a:gd name="connsiteY5" fmla="*/ 3457541 h 3460464"/>
              <a:gd name="connsiteX6" fmla="*/ 1174313 w 1839718"/>
              <a:gd name="connsiteY6" fmla="*/ 3447300 h 3460464"/>
              <a:gd name="connsiteX7" fmla="*/ 1291721 w 1839718"/>
              <a:gd name="connsiteY7" fmla="*/ 3418278 h 3460464"/>
              <a:gd name="connsiteX8" fmla="*/ 484218 w 1839718"/>
              <a:gd name="connsiteY8" fmla="*/ 3395881 h 3460464"/>
              <a:gd name="connsiteX9" fmla="*/ 532666 w 1839718"/>
              <a:gd name="connsiteY9" fmla="*/ 3413613 h 3460464"/>
              <a:gd name="connsiteX10" fmla="*/ 657448 w 1839718"/>
              <a:gd name="connsiteY10" fmla="*/ 3445698 h 3460464"/>
              <a:gd name="connsiteX11" fmla="*/ 732467 w 1839718"/>
              <a:gd name="connsiteY11" fmla="*/ 3457147 h 3460464"/>
              <a:gd name="connsiteX12" fmla="*/ 723033 w 1839718"/>
              <a:gd name="connsiteY12" fmla="*/ 3460240 h 3460464"/>
              <a:gd name="connsiteX13" fmla="*/ 569979 w 1839718"/>
              <a:gd name="connsiteY13" fmla="*/ 3436881 h 3460464"/>
              <a:gd name="connsiteX14" fmla="*/ 521110 w 1839718"/>
              <a:gd name="connsiteY14" fmla="*/ 3424316 h 3460464"/>
              <a:gd name="connsiteX15" fmla="*/ 491649 w 1839718"/>
              <a:gd name="connsiteY15" fmla="*/ 3404693 h 3460464"/>
              <a:gd name="connsiteX16" fmla="*/ 919859 w 1839718"/>
              <a:gd name="connsiteY16" fmla="*/ 0 h 3460464"/>
              <a:gd name="connsiteX17" fmla="*/ 1595618 w 1839718"/>
              <a:gd name="connsiteY17" fmla="*/ 136430 h 3460464"/>
              <a:gd name="connsiteX18" fmla="*/ 1723815 w 1839718"/>
              <a:gd name="connsiteY18" fmla="*/ 198186 h 3460464"/>
              <a:gd name="connsiteX19" fmla="*/ 1735639 w 1839718"/>
              <a:gd name="connsiteY19" fmla="*/ 212089 h 3460464"/>
              <a:gd name="connsiteX20" fmla="*/ 1839718 w 1839718"/>
              <a:gd name="connsiteY20" fmla="*/ 503978 h 3460464"/>
              <a:gd name="connsiteX21" fmla="*/ 1839718 w 1839718"/>
              <a:gd name="connsiteY21" fmla="*/ 1171427 h 3460464"/>
              <a:gd name="connsiteX22" fmla="*/ 1839718 w 1839718"/>
              <a:gd name="connsiteY22" fmla="*/ 1248645 h 3460464"/>
              <a:gd name="connsiteX23" fmla="*/ 1748087 w 1839718"/>
              <a:gd name="connsiteY23" fmla="*/ 1165365 h 3460464"/>
              <a:gd name="connsiteX24" fmla="*/ 1540496 w 1839718"/>
              <a:gd name="connsiteY24" fmla="*/ 1025189 h 3460464"/>
              <a:gd name="connsiteX25" fmla="*/ 1501379 w 1839718"/>
              <a:gd name="connsiteY25" fmla="*/ 1006346 h 3460464"/>
              <a:gd name="connsiteX26" fmla="*/ 1501379 w 1839718"/>
              <a:gd name="connsiteY26" fmla="*/ 919106 h 3460464"/>
              <a:gd name="connsiteX27" fmla="*/ 1501379 w 1839718"/>
              <a:gd name="connsiteY27" fmla="*/ 566246 h 3460464"/>
              <a:gd name="connsiteX28" fmla="*/ 1416795 w 1839718"/>
              <a:gd name="connsiteY28" fmla="*/ 566246 h 3460464"/>
              <a:gd name="connsiteX29" fmla="*/ 1416795 w 1839718"/>
              <a:gd name="connsiteY29" fmla="*/ 939863 h 3460464"/>
              <a:gd name="connsiteX30" fmla="*/ 1416795 w 1839718"/>
              <a:gd name="connsiteY30" fmla="*/ 949917 h 3460464"/>
              <a:gd name="connsiteX31" fmla="*/ 1416795 w 1839718"/>
              <a:gd name="connsiteY31" fmla="*/ 966743 h 3460464"/>
              <a:gd name="connsiteX32" fmla="*/ 1307050 w 1839718"/>
              <a:gd name="connsiteY32" fmla="*/ 926576 h 3460464"/>
              <a:gd name="connsiteX33" fmla="*/ 919858 w 1839718"/>
              <a:gd name="connsiteY33" fmla="*/ 868038 h 3460464"/>
              <a:gd name="connsiteX34" fmla="*/ 532666 w 1839718"/>
              <a:gd name="connsiteY34" fmla="*/ 926576 h 3460464"/>
              <a:gd name="connsiteX35" fmla="*/ 422923 w 1839718"/>
              <a:gd name="connsiteY35" fmla="*/ 966743 h 3460464"/>
              <a:gd name="connsiteX36" fmla="*/ 422923 w 1839718"/>
              <a:gd name="connsiteY36" fmla="*/ 939863 h 3460464"/>
              <a:gd name="connsiteX37" fmla="*/ 422923 w 1839718"/>
              <a:gd name="connsiteY37" fmla="*/ 566246 h 3460464"/>
              <a:gd name="connsiteX38" fmla="*/ 338338 w 1839718"/>
              <a:gd name="connsiteY38" fmla="*/ 566246 h 3460464"/>
              <a:gd name="connsiteX39" fmla="*/ 338338 w 1839718"/>
              <a:gd name="connsiteY39" fmla="*/ 919106 h 3460464"/>
              <a:gd name="connsiteX40" fmla="*/ 338338 w 1839718"/>
              <a:gd name="connsiteY40" fmla="*/ 991754 h 3460464"/>
              <a:gd name="connsiteX41" fmla="*/ 338338 w 1839718"/>
              <a:gd name="connsiteY41" fmla="*/ 1006346 h 3460464"/>
              <a:gd name="connsiteX42" fmla="*/ 299221 w 1839718"/>
              <a:gd name="connsiteY42" fmla="*/ 1025189 h 3460464"/>
              <a:gd name="connsiteX43" fmla="*/ 91629 w 1839718"/>
              <a:gd name="connsiteY43" fmla="*/ 1165365 h 3460464"/>
              <a:gd name="connsiteX44" fmla="*/ 0 w 1839718"/>
              <a:gd name="connsiteY44" fmla="*/ 1248643 h 3460464"/>
              <a:gd name="connsiteX45" fmla="*/ 0 w 1839718"/>
              <a:gd name="connsiteY45" fmla="*/ 1176535 h 3460464"/>
              <a:gd name="connsiteX46" fmla="*/ 0 w 1839718"/>
              <a:gd name="connsiteY46" fmla="*/ 503978 h 3460464"/>
              <a:gd name="connsiteX47" fmla="*/ 94786 w 1839718"/>
              <a:gd name="connsiteY47" fmla="*/ 212089 h 3460464"/>
              <a:gd name="connsiteX48" fmla="*/ 100355 w 1839718"/>
              <a:gd name="connsiteY48" fmla="*/ 205675 h 3460464"/>
              <a:gd name="connsiteX49" fmla="*/ 244100 w 1839718"/>
              <a:gd name="connsiteY49" fmla="*/ 136430 h 3460464"/>
              <a:gd name="connsiteX50" fmla="*/ 919859 w 1839718"/>
              <a:gd name="connsiteY50" fmla="*/ 0 h 3460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39718" h="3460464">
                <a:moveTo>
                  <a:pt x="1355308" y="3396109"/>
                </a:moveTo>
                <a:lnTo>
                  <a:pt x="1348070" y="3404693"/>
                </a:lnTo>
                <a:lnTo>
                  <a:pt x="1318609" y="3424316"/>
                </a:lnTo>
                <a:lnTo>
                  <a:pt x="1269739" y="3436881"/>
                </a:lnTo>
                <a:lnTo>
                  <a:pt x="1115218" y="3460464"/>
                </a:lnTo>
                <a:lnTo>
                  <a:pt x="1105780" y="3457541"/>
                </a:lnTo>
                <a:lnTo>
                  <a:pt x="1174313" y="3447300"/>
                </a:lnTo>
                <a:cubicBezTo>
                  <a:pt x="1214132" y="3439412"/>
                  <a:pt x="1253298" y="3429708"/>
                  <a:pt x="1291721" y="3418278"/>
                </a:cubicBezTo>
                <a:close/>
                <a:moveTo>
                  <a:pt x="484218" y="3395881"/>
                </a:moveTo>
                <a:lnTo>
                  <a:pt x="532666" y="3413613"/>
                </a:lnTo>
                <a:cubicBezTo>
                  <a:pt x="573438" y="3426295"/>
                  <a:pt x="615068" y="3437026"/>
                  <a:pt x="657448" y="3445698"/>
                </a:cubicBezTo>
                <a:lnTo>
                  <a:pt x="732467" y="3457147"/>
                </a:lnTo>
                <a:lnTo>
                  <a:pt x="723033" y="3460240"/>
                </a:lnTo>
                <a:lnTo>
                  <a:pt x="569979" y="3436881"/>
                </a:lnTo>
                <a:lnTo>
                  <a:pt x="521110" y="3424316"/>
                </a:lnTo>
                <a:lnTo>
                  <a:pt x="491649" y="3404693"/>
                </a:lnTo>
                <a:close/>
                <a:moveTo>
                  <a:pt x="919859" y="0"/>
                </a:moveTo>
                <a:cubicBezTo>
                  <a:pt x="1159561" y="0"/>
                  <a:pt x="1387917" y="48579"/>
                  <a:pt x="1595618" y="136430"/>
                </a:cubicBezTo>
                <a:lnTo>
                  <a:pt x="1723815" y="198186"/>
                </a:lnTo>
                <a:lnTo>
                  <a:pt x="1735639" y="212089"/>
                </a:lnTo>
                <a:cubicBezTo>
                  <a:pt x="1794122" y="294791"/>
                  <a:pt x="1831789" y="395006"/>
                  <a:pt x="1839718" y="503978"/>
                </a:cubicBezTo>
                <a:cubicBezTo>
                  <a:pt x="1839718" y="503978"/>
                  <a:pt x="1839718" y="503978"/>
                  <a:pt x="1839718" y="1171427"/>
                </a:cubicBezTo>
                <a:lnTo>
                  <a:pt x="1839718" y="1248645"/>
                </a:lnTo>
                <a:lnTo>
                  <a:pt x="1748087" y="1165365"/>
                </a:lnTo>
                <a:cubicBezTo>
                  <a:pt x="1683781" y="1112294"/>
                  <a:pt x="1614293" y="1065278"/>
                  <a:pt x="1540496" y="1025189"/>
                </a:cubicBezTo>
                <a:lnTo>
                  <a:pt x="1501379" y="1006346"/>
                </a:lnTo>
                <a:lnTo>
                  <a:pt x="1501379" y="919106"/>
                </a:lnTo>
                <a:cubicBezTo>
                  <a:pt x="1501379" y="919106"/>
                  <a:pt x="1501379" y="919106"/>
                  <a:pt x="1501379" y="566246"/>
                </a:cubicBezTo>
                <a:cubicBezTo>
                  <a:pt x="1501379" y="566246"/>
                  <a:pt x="1501379" y="566246"/>
                  <a:pt x="1416795" y="566246"/>
                </a:cubicBezTo>
                <a:cubicBezTo>
                  <a:pt x="1416795" y="566246"/>
                  <a:pt x="1416795" y="566246"/>
                  <a:pt x="1416795" y="939863"/>
                </a:cubicBezTo>
                <a:cubicBezTo>
                  <a:pt x="1416795" y="939863"/>
                  <a:pt x="1416795" y="939863"/>
                  <a:pt x="1416795" y="949917"/>
                </a:cubicBezTo>
                <a:lnTo>
                  <a:pt x="1416795" y="966743"/>
                </a:lnTo>
                <a:lnTo>
                  <a:pt x="1307050" y="926576"/>
                </a:lnTo>
                <a:cubicBezTo>
                  <a:pt x="1184736" y="888533"/>
                  <a:pt x="1054691" y="868038"/>
                  <a:pt x="919858" y="868038"/>
                </a:cubicBezTo>
                <a:cubicBezTo>
                  <a:pt x="785026" y="868038"/>
                  <a:pt x="654980" y="888533"/>
                  <a:pt x="532666" y="926576"/>
                </a:cubicBezTo>
                <a:lnTo>
                  <a:pt x="422923" y="966743"/>
                </a:lnTo>
                <a:lnTo>
                  <a:pt x="422923" y="939863"/>
                </a:lnTo>
                <a:cubicBezTo>
                  <a:pt x="422923" y="939863"/>
                  <a:pt x="422923" y="939863"/>
                  <a:pt x="422923" y="566246"/>
                </a:cubicBezTo>
                <a:cubicBezTo>
                  <a:pt x="422923" y="566246"/>
                  <a:pt x="422923" y="566246"/>
                  <a:pt x="338338" y="566246"/>
                </a:cubicBezTo>
                <a:cubicBezTo>
                  <a:pt x="338338" y="566246"/>
                  <a:pt x="338338" y="566246"/>
                  <a:pt x="338338" y="919106"/>
                </a:cubicBezTo>
                <a:cubicBezTo>
                  <a:pt x="338338" y="919106"/>
                  <a:pt x="338338" y="919106"/>
                  <a:pt x="338338" y="991754"/>
                </a:cubicBezTo>
                <a:lnTo>
                  <a:pt x="338338" y="1006346"/>
                </a:lnTo>
                <a:lnTo>
                  <a:pt x="299221" y="1025189"/>
                </a:lnTo>
                <a:cubicBezTo>
                  <a:pt x="225424" y="1065278"/>
                  <a:pt x="155936" y="1112294"/>
                  <a:pt x="91629" y="1165365"/>
                </a:cubicBezTo>
                <a:lnTo>
                  <a:pt x="0" y="1248643"/>
                </a:lnTo>
                <a:lnTo>
                  <a:pt x="0" y="1176535"/>
                </a:lnTo>
                <a:cubicBezTo>
                  <a:pt x="0" y="1029375"/>
                  <a:pt x="0" y="815324"/>
                  <a:pt x="0" y="503978"/>
                </a:cubicBezTo>
                <a:cubicBezTo>
                  <a:pt x="0" y="395006"/>
                  <a:pt x="35684" y="294791"/>
                  <a:pt x="94786" y="212089"/>
                </a:cubicBezTo>
                <a:lnTo>
                  <a:pt x="100355" y="205675"/>
                </a:lnTo>
                <a:lnTo>
                  <a:pt x="244100" y="136430"/>
                </a:lnTo>
                <a:cubicBezTo>
                  <a:pt x="451802" y="48579"/>
                  <a:pt x="680157" y="0"/>
                  <a:pt x="919859" y="0"/>
                </a:cubicBezTo>
                <a:close/>
              </a:path>
            </a:pathLst>
          </a:custGeom>
          <a:solidFill>
            <a:srgbClr val="E74C3C"/>
          </a:solidFill>
          <a:ln>
            <a:noFill/>
          </a:ln>
        </p:spPr>
        <p:txBody>
          <a:bodyPr vert="horz" wrap="square" lIns="91440" tIns="45720" rIns="91440" bIns="45720" numCol="1" anchor="t" anchorCtr="0" compatLnSpc="1">
            <a:prstTxWarp prst="textNoShape">
              <a:avLst/>
            </a:prstTxWarp>
            <a:noAutofit/>
          </a:bodyPr>
          <a:lstStyle/>
          <a:p>
            <a:endParaRPr lang="id-ID"/>
          </a:p>
        </p:txBody>
      </p:sp>
      <p:sp>
        <p:nvSpPr>
          <p:cNvPr id="8" name="Freeform 7"/>
          <p:cNvSpPr>
            <a:spLocks noChangeArrowheads="1"/>
          </p:cNvSpPr>
          <p:nvPr/>
        </p:nvSpPr>
        <p:spPr bwMode="auto">
          <a:xfrm>
            <a:off x="529467" y="800688"/>
            <a:ext cx="1141748" cy="3045231"/>
          </a:xfrm>
          <a:custGeom>
            <a:avLst/>
            <a:gdLst>
              <a:gd name="connsiteX0" fmla="*/ 412984 w 1623458"/>
              <a:gd name="connsiteY0" fmla="*/ 4290317 h 4330032"/>
              <a:gd name="connsiteX1" fmla="*/ 469621 w 1623458"/>
              <a:gd name="connsiteY1" fmla="*/ 4304880 h 4330032"/>
              <a:gd name="connsiteX2" fmla="*/ 622678 w 1623458"/>
              <a:gd name="connsiteY2" fmla="*/ 4328240 h 4330032"/>
              <a:gd name="connsiteX3" fmla="*/ 617461 w 1623458"/>
              <a:gd name="connsiteY3" fmla="*/ 4329950 h 4330032"/>
              <a:gd name="connsiteX4" fmla="*/ 597622 w 1623458"/>
              <a:gd name="connsiteY4" fmla="*/ 4328948 h 4330032"/>
              <a:gd name="connsiteX5" fmla="*/ 430962 w 1623458"/>
              <a:gd name="connsiteY5" fmla="*/ 4303513 h 4330032"/>
              <a:gd name="connsiteX6" fmla="*/ 425820 w 1623458"/>
              <a:gd name="connsiteY6" fmla="*/ 4300746 h 4330032"/>
              <a:gd name="connsiteX7" fmla="*/ 1226022 w 1623458"/>
              <a:gd name="connsiteY7" fmla="*/ 4290316 h 4330032"/>
              <a:gd name="connsiteX8" fmla="*/ 1213185 w 1623458"/>
              <a:gd name="connsiteY8" fmla="*/ 4300746 h 4330032"/>
              <a:gd name="connsiteX9" fmla="*/ 1208043 w 1623458"/>
              <a:gd name="connsiteY9" fmla="*/ 4303513 h 4330032"/>
              <a:gd name="connsiteX10" fmla="*/ 1041381 w 1623458"/>
              <a:gd name="connsiteY10" fmla="*/ 4328948 h 4330032"/>
              <a:gd name="connsiteX11" fmla="*/ 1019922 w 1623458"/>
              <a:gd name="connsiteY11" fmla="*/ 4330032 h 4330032"/>
              <a:gd name="connsiteX12" fmla="*/ 1014858 w 1623458"/>
              <a:gd name="connsiteY12" fmla="*/ 4328463 h 4330032"/>
              <a:gd name="connsiteX13" fmla="*/ 1169381 w 1623458"/>
              <a:gd name="connsiteY13" fmla="*/ 4304880 h 4330032"/>
              <a:gd name="connsiteX14" fmla="*/ 428298 w 1623458"/>
              <a:gd name="connsiteY14" fmla="*/ 853065 h 4330032"/>
              <a:gd name="connsiteX15" fmla="*/ 639759 w 1623458"/>
              <a:gd name="connsiteY15" fmla="*/ 853065 h 4330032"/>
              <a:gd name="connsiteX16" fmla="*/ 682052 w 1623458"/>
              <a:gd name="connsiteY16" fmla="*/ 853065 h 4330032"/>
              <a:gd name="connsiteX17" fmla="*/ 1210707 w 1623458"/>
              <a:gd name="connsiteY17" fmla="*/ 853065 h 4330032"/>
              <a:gd name="connsiteX18" fmla="*/ 1570192 w 1623458"/>
              <a:gd name="connsiteY18" fmla="*/ 1003550 h 4330032"/>
              <a:gd name="connsiteX19" fmla="*/ 1623458 w 1623458"/>
              <a:gd name="connsiteY19" fmla="*/ 1066185 h 4330032"/>
              <a:gd name="connsiteX20" fmla="*/ 1495260 w 1623458"/>
              <a:gd name="connsiteY20" fmla="*/ 1004429 h 4330032"/>
              <a:gd name="connsiteX21" fmla="*/ 819501 w 1623458"/>
              <a:gd name="connsiteY21" fmla="*/ 867999 h 4330032"/>
              <a:gd name="connsiteX22" fmla="*/ 143742 w 1623458"/>
              <a:gd name="connsiteY22" fmla="*/ 1004429 h 4330032"/>
              <a:gd name="connsiteX23" fmla="*/ 0 w 1623458"/>
              <a:gd name="connsiteY23" fmla="*/ 1073673 h 4330032"/>
              <a:gd name="connsiteX24" fmla="*/ 60883 w 1623458"/>
              <a:gd name="connsiteY24" fmla="*/ 1003550 h 4330032"/>
              <a:gd name="connsiteX25" fmla="*/ 428298 w 1623458"/>
              <a:gd name="connsiteY25" fmla="*/ 853065 h 4330032"/>
              <a:gd name="connsiteX26" fmla="*/ 820258 w 1623458"/>
              <a:gd name="connsiteY26" fmla="*/ 0 h 4330032"/>
              <a:gd name="connsiteX27" fmla="*/ 821792 w 1623458"/>
              <a:gd name="connsiteY27" fmla="*/ 78 h 4330032"/>
              <a:gd name="connsiteX28" fmla="*/ 899531 w 1623458"/>
              <a:gd name="connsiteY28" fmla="*/ 7779 h 4330032"/>
              <a:gd name="connsiteX29" fmla="*/ 1212112 w 1623458"/>
              <a:gd name="connsiteY29" fmla="*/ 384651 h 4330032"/>
              <a:gd name="connsiteX30" fmla="*/ 820634 w 1623458"/>
              <a:gd name="connsiteY30" fmla="*/ 769340 h 4330032"/>
              <a:gd name="connsiteX31" fmla="*/ 429156 w 1623458"/>
              <a:gd name="connsiteY31" fmla="*/ 384651 h 4330032"/>
              <a:gd name="connsiteX32" fmla="*/ 741738 w 1623458"/>
              <a:gd name="connsiteY32" fmla="*/ 7779 h 43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23458" h="4330032">
                <a:moveTo>
                  <a:pt x="412984" y="4290317"/>
                </a:moveTo>
                <a:lnTo>
                  <a:pt x="469621" y="4304880"/>
                </a:lnTo>
                <a:lnTo>
                  <a:pt x="622678" y="4328240"/>
                </a:lnTo>
                <a:lnTo>
                  <a:pt x="617461" y="4329950"/>
                </a:lnTo>
                <a:lnTo>
                  <a:pt x="597622" y="4328948"/>
                </a:lnTo>
                <a:lnTo>
                  <a:pt x="430962" y="4303513"/>
                </a:lnTo>
                <a:lnTo>
                  <a:pt x="425820" y="4300746"/>
                </a:lnTo>
                <a:close/>
                <a:moveTo>
                  <a:pt x="1226022" y="4290316"/>
                </a:moveTo>
                <a:lnTo>
                  <a:pt x="1213185" y="4300746"/>
                </a:lnTo>
                <a:lnTo>
                  <a:pt x="1208043" y="4303513"/>
                </a:lnTo>
                <a:lnTo>
                  <a:pt x="1041381" y="4328948"/>
                </a:lnTo>
                <a:lnTo>
                  <a:pt x="1019922" y="4330032"/>
                </a:lnTo>
                <a:lnTo>
                  <a:pt x="1014858" y="4328463"/>
                </a:lnTo>
                <a:lnTo>
                  <a:pt x="1169381" y="4304880"/>
                </a:lnTo>
                <a:close/>
                <a:moveTo>
                  <a:pt x="428298" y="853065"/>
                </a:moveTo>
                <a:cubicBezTo>
                  <a:pt x="428298" y="853065"/>
                  <a:pt x="428298" y="853065"/>
                  <a:pt x="639759" y="853065"/>
                </a:cubicBezTo>
                <a:cubicBezTo>
                  <a:pt x="639759" y="853065"/>
                  <a:pt x="639759" y="853065"/>
                  <a:pt x="682052" y="853065"/>
                </a:cubicBezTo>
                <a:cubicBezTo>
                  <a:pt x="682052" y="853065"/>
                  <a:pt x="682052" y="853065"/>
                  <a:pt x="1210707" y="853065"/>
                </a:cubicBezTo>
                <a:cubicBezTo>
                  <a:pt x="1348157" y="853065"/>
                  <a:pt x="1475034" y="910146"/>
                  <a:pt x="1570192" y="1003550"/>
                </a:cubicBezTo>
                <a:lnTo>
                  <a:pt x="1623458" y="1066185"/>
                </a:lnTo>
                <a:lnTo>
                  <a:pt x="1495260" y="1004429"/>
                </a:lnTo>
                <a:cubicBezTo>
                  <a:pt x="1287559" y="916578"/>
                  <a:pt x="1059203" y="867999"/>
                  <a:pt x="819501" y="867999"/>
                </a:cubicBezTo>
                <a:cubicBezTo>
                  <a:pt x="579799" y="867999"/>
                  <a:pt x="351444" y="916578"/>
                  <a:pt x="143742" y="1004429"/>
                </a:cubicBezTo>
                <a:lnTo>
                  <a:pt x="0" y="1073673"/>
                </a:lnTo>
                <a:lnTo>
                  <a:pt x="60883" y="1003550"/>
                </a:lnTo>
                <a:cubicBezTo>
                  <a:pt x="158684" y="910146"/>
                  <a:pt x="290848" y="853065"/>
                  <a:pt x="428298" y="853065"/>
                </a:cubicBezTo>
                <a:close/>
                <a:moveTo>
                  <a:pt x="820258" y="0"/>
                </a:moveTo>
                <a:lnTo>
                  <a:pt x="821792" y="78"/>
                </a:lnTo>
                <a:lnTo>
                  <a:pt x="899531" y="7779"/>
                </a:lnTo>
                <a:cubicBezTo>
                  <a:pt x="1077920" y="43649"/>
                  <a:pt x="1212112" y="198751"/>
                  <a:pt x="1212112" y="384651"/>
                </a:cubicBezTo>
                <a:cubicBezTo>
                  <a:pt x="1212112" y="597109"/>
                  <a:pt x="1036841" y="769340"/>
                  <a:pt x="820634" y="769340"/>
                </a:cubicBezTo>
                <a:cubicBezTo>
                  <a:pt x="604427" y="769340"/>
                  <a:pt x="429156" y="597109"/>
                  <a:pt x="429156" y="384651"/>
                </a:cubicBezTo>
                <a:cubicBezTo>
                  <a:pt x="429156" y="198751"/>
                  <a:pt x="563348" y="43649"/>
                  <a:pt x="741738" y="7779"/>
                </a:cubicBezTo>
                <a:close/>
              </a:path>
            </a:pathLst>
          </a:custGeom>
          <a:solidFill>
            <a:srgbClr val="94B155"/>
          </a:solidFill>
          <a:ln>
            <a:noFill/>
          </a:ln>
        </p:spPr>
        <p:txBody>
          <a:bodyPr vert="horz" wrap="square" lIns="91440" tIns="45720" rIns="91440" bIns="45720" numCol="1" anchor="t" anchorCtr="0" compatLnSpc="1">
            <a:prstTxWarp prst="textNoShape">
              <a:avLst/>
            </a:prstTxWarp>
            <a:noAutofit/>
          </a:bodyPr>
          <a:lstStyle/>
          <a:p>
            <a:endParaRPr lang="id-ID"/>
          </a:p>
        </p:txBody>
      </p:sp>
      <p:cxnSp>
        <p:nvCxnSpPr>
          <p:cNvPr id="9" name="Straight Connector 8"/>
          <p:cNvCxnSpPr/>
          <p:nvPr/>
        </p:nvCxnSpPr>
        <p:spPr>
          <a:xfrm>
            <a:off x="1163132" y="805039"/>
            <a:ext cx="1479086"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53666" y="867209"/>
            <a:ext cx="739305" cy="246221"/>
          </a:xfrm>
          <a:prstGeom prst="rect">
            <a:avLst/>
          </a:prstGeom>
          <a:noFill/>
        </p:spPr>
        <p:txBody>
          <a:bodyPr wrap="none" rtlCol="0">
            <a:spAutoFit/>
          </a:bodyPr>
          <a:lstStyle/>
          <a:p>
            <a:pPr algn="r"/>
            <a:r>
              <a:rPr lang="en-US" sz="10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EXPLAIN</a:t>
            </a: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p:cNvSpPr txBox="1"/>
          <p:nvPr/>
        </p:nvSpPr>
        <p:spPr>
          <a:xfrm>
            <a:off x="2775407" y="845070"/>
            <a:ext cx="5950649" cy="276999"/>
          </a:xfrm>
          <a:prstGeom prst="rect">
            <a:avLst/>
          </a:prstGeom>
          <a:noFill/>
        </p:spPr>
        <p:txBody>
          <a:bodyPr wrap="square" rtlCol="0">
            <a:spAutoFit/>
          </a:bodyPr>
          <a:lstStyle/>
          <a:p>
            <a:r>
              <a:rPr lang="en-GB" sz="1200" dirty="0" smtClean="0"/>
              <a:t>AC2.1 Explain factors to consider when planning menus.</a:t>
            </a:r>
            <a:r>
              <a:rPr lang="en-GB" sz="1000" dirty="0" smtClean="0"/>
              <a:t> </a:t>
            </a:r>
            <a:endParaRPr lang="en-GB" sz="1000" dirty="0"/>
          </a:p>
        </p:txBody>
      </p:sp>
      <p:cxnSp>
        <p:nvCxnSpPr>
          <p:cNvPr id="12" name="Straight Connector 11"/>
          <p:cNvCxnSpPr/>
          <p:nvPr/>
        </p:nvCxnSpPr>
        <p:spPr>
          <a:xfrm>
            <a:off x="1670729" y="1552808"/>
            <a:ext cx="964621"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52728" y="2270665"/>
            <a:ext cx="900313"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892751" y="1614977"/>
            <a:ext cx="800219" cy="246221"/>
          </a:xfrm>
          <a:prstGeom prst="rect">
            <a:avLst/>
          </a:prstGeom>
          <a:noFill/>
        </p:spPr>
        <p:txBody>
          <a:bodyPr wrap="none" rtlCol="0">
            <a:spAutoFit/>
          </a:bodyPr>
          <a:lstStyle/>
          <a:p>
            <a:pPr algn="r"/>
            <a:r>
              <a:rPr lang="en-US" sz="10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DESCRIBE</a:t>
            </a: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2775407" y="1589060"/>
            <a:ext cx="5846974" cy="276999"/>
          </a:xfrm>
          <a:prstGeom prst="rect">
            <a:avLst/>
          </a:prstGeom>
          <a:noFill/>
        </p:spPr>
        <p:txBody>
          <a:bodyPr wrap="square" rtlCol="0">
            <a:spAutoFit/>
          </a:bodyPr>
          <a:lstStyle/>
          <a:p>
            <a:r>
              <a:rPr lang="en-GB" sz="1200" dirty="0" smtClean="0"/>
              <a:t>AC2.2Describe how dishes on the menu address environmental issues.</a:t>
            </a:r>
            <a:endParaRPr lang="en-US" sz="12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p:cNvSpPr txBox="1"/>
          <p:nvPr/>
        </p:nvSpPr>
        <p:spPr>
          <a:xfrm>
            <a:off x="1790160" y="2302176"/>
            <a:ext cx="902811" cy="246221"/>
          </a:xfrm>
          <a:prstGeom prst="rect">
            <a:avLst/>
          </a:prstGeom>
          <a:noFill/>
        </p:spPr>
        <p:txBody>
          <a:bodyPr wrap="none" rtlCol="0">
            <a:spAutoFit/>
          </a:bodyPr>
          <a:lstStyle/>
          <a:p>
            <a:pPr algn="r"/>
            <a:r>
              <a:rPr lang="en-US" sz="1000" b="1" dirty="0" smtClean="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REMEMBER</a:t>
            </a:r>
            <a:endParaRPr lang="en-US" sz="10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2775407" y="2276259"/>
            <a:ext cx="5950649" cy="276999"/>
          </a:xfrm>
          <a:prstGeom prst="rect">
            <a:avLst/>
          </a:prstGeom>
          <a:noFill/>
        </p:spPr>
        <p:txBody>
          <a:bodyPr wrap="square" rtlCol="0">
            <a:spAutoFit/>
          </a:bodyPr>
          <a:lstStyle/>
          <a:p>
            <a:r>
              <a:rPr lang="en-GB" sz="1200" dirty="0" smtClean="0"/>
              <a:t>AC2.3Remember </a:t>
            </a:r>
            <a:r>
              <a:rPr lang="en-GB" sz="1200" dirty="0"/>
              <a:t>you will need to </a:t>
            </a:r>
            <a:r>
              <a:rPr lang="en-GB" sz="1200" dirty="0" smtClean="0"/>
              <a:t>explain how menu dishes meet customer needs</a:t>
            </a:r>
            <a:endParaRPr lang="en-GB" sz="1200" dirty="0"/>
          </a:p>
        </p:txBody>
      </p:sp>
      <p:sp>
        <p:nvSpPr>
          <p:cNvPr id="21" name="TextBox 20"/>
          <p:cNvSpPr txBox="1"/>
          <p:nvPr/>
        </p:nvSpPr>
        <p:spPr>
          <a:xfrm>
            <a:off x="239800" y="116632"/>
            <a:ext cx="8624491" cy="369332"/>
          </a:xfrm>
          <a:prstGeom prst="rect">
            <a:avLst/>
          </a:prstGeom>
          <a:noFill/>
        </p:spPr>
        <p:txBody>
          <a:bodyPr wrap="square" rtlCol="0">
            <a:spAutoFit/>
          </a:bodyPr>
          <a:lstStyle/>
          <a:p>
            <a:r>
              <a:rPr lang="en-GB" dirty="0" smtClean="0"/>
              <a:t>TASK 1</a:t>
            </a:r>
            <a:endParaRPr lang="en-GB" dirty="0"/>
          </a:p>
        </p:txBody>
      </p:sp>
      <p:sp>
        <p:nvSpPr>
          <p:cNvPr id="25" name="Rounded Rectangle 24"/>
          <p:cNvSpPr/>
          <p:nvPr/>
        </p:nvSpPr>
        <p:spPr>
          <a:xfrm>
            <a:off x="6112041" y="4060866"/>
            <a:ext cx="2884677" cy="951532"/>
          </a:xfrm>
          <a:prstGeom prst="roundRect">
            <a:avLst>
              <a:gd name="adj" fmla="val 3329"/>
            </a:avLst>
          </a:prstGeom>
          <a:solidFill>
            <a:srgbClr val="5EB2D5"/>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855939" y="418465"/>
            <a:ext cx="4530971" cy="307777"/>
          </a:xfrm>
          <a:prstGeom prst="rect">
            <a:avLst/>
          </a:prstGeom>
          <a:solidFill>
            <a:srgbClr val="3996A1"/>
          </a:solidFill>
        </p:spPr>
        <p:txBody>
          <a:bodyPr wrap="square">
            <a:spAutoFit/>
          </a:bodyPr>
          <a:lstStyle/>
          <a:p>
            <a:pPr algn="ctr"/>
            <a:r>
              <a:rPr lang="en-GB" sz="1400" dirty="0" smtClean="0">
                <a:solidFill>
                  <a:schemeClr val="bg1"/>
                </a:solidFill>
              </a:rPr>
              <a:t>Understand menu planning</a:t>
            </a:r>
            <a:endParaRPr lang="en-US" sz="1400" dirty="0">
              <a:solidFill>
                <a:schemeClr val="bg1"/>
              </a:solidFill>
            </a:endParaRPr>
          </a:p>
        </p:txBody>
      </p:sp>
      <p:sp>
        <p:nvSpPr>
          <p:cNvPr id="24" name="Rounded Rectangle 23"/>
          <p:cNvSpPr/>
          <p:nvPr/>
        </p:nvSpPr>
        <p:spPr>
          <a:xfrm>
            <a:off x="136951" y="4060866"/>
            <a:ext cx="2866132" cy="951532"/>
          </a:xfrm>
          <a:prstGeom prst="roundRect">
            <a:avLst>
              <a:gd name="adj" fmla="val 3329"/>
            </a:avLst>
          </a:prstGeom>
          <a:solidFill>
            <a:srgbClr val="5EB2D5"/>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3093465" y="4060866"/>
            <a:ext cx="2917160" cy="951532"/>
          </a:xfrm>
          <a:prstGeom prst="roundRect">
            <a:avLst>
              <a:gd name="adj" fmla="val 3329"/>
            </a:avLst>
          </a:prstGeom>
          <a:solidFill>
            <a:srgbClr val="5EB2D5"/>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187086" y="4086509"/>
            <a:ext cx="2760592" cy="900246"/>
          </a:xfrm>
          <a:prstGeom prst="rect">
            <a:avLst/>
          </a:prstGeom>
          <a:noFill/>
        </p:spPr>
        <p:txBody>
          <a:bodyPr wrap="square" rtlCol="0">
            <a:spAutoFit/>
          </a:bodyPr>
          <a:lstStyle/>
          <a:p>
            <a:pPr algn="ctr"/>
            <a:r>
              <a:rPr lang="en-GB" sz="1050" b="1" dirty="0" smtClean="0">
                <a:latin typeface="Calibri" pitchFamily="34" charset="0"/>
                <a:cs typeface="Calibri" pitchFamily="34" charset="0"/>
              </a:rPr>
              <a:t>AC2.1</a:t>
            </a:r>
          </a:p>
          <a:p>
            <a:pPr algn="ctr"/>
            <a:r>
              <a:rPr lang="en-GB" sz="1050" b="1" dirty="0" smtClean="0">
                <a:latin typeface="Calibri" pitchFamily="34" charset="0"/>
                <a:cs typeface="Calibri" pitchFamily="34" charset="0"/>
              </a:rPr>
              <a:t>Time of year, seasonality, commodities available, skills of staff, equipment available, time, service, costs, client, size.</a:t>
            </a:r>
          </a:p>
          <a:p>
            <a:pPr algn="ctr"/>
            <a:endParaRPr lang="en-GB" sz="1050" b="1" dirty="0">
              <a:latin typeface="Calibri" pitchFamily="34" charset="0"/>
              <a:cs typeface="Calibri" pitchFamily="34" charset="0"/>
            </a:endParaRPr>
          </a:p>
        </p:txBody>
      </p:sp>
      <p:sp>
        <p:nvSpPr>
          <p:cNvPr id="34" name="TextBox 33"/>
          <p:cNvSpPr txBox="1"/>
          <p:nvPr/>
        </p:nvSpPr>
        <p:spPr>
          <a:xfrm>
            <a:off x="3171749" y="4093889"/>
            <a:ext cx="2760592" cy="1223412"/>
          </a:xfrm>
          <a:prstGeom prst="rect">
            <a:avLst/>
          </a:prstGeom>
          <a:noFill/>
        </p:spPr>
        <p:txBody>
          <a:bodyPr wrap="square" rtlCol="0">
            <a:spAutoFit/>
          </a:bodyPr>
          <a:lstStyle/>
          <a:p>
            <a:pPr algn="ctr"/>
            <a:r>
              <a:rPr lang="en-GB" sz="1050" b="1" dirty="0" smtClean="0">
                <a:latin typeface="Calibri" pitchFamily="34" charset="0"/>
                <a:cs typeface="Calibri" pitchFamily="34" charset="0"/>
              </a:rPr>
              <a:t>AC2.2</a:t>
            </a:r>
          </a:p>
          <a:p>
            <a:pPr algn="ctr"/>
            <a:r>
              <a:rPr lang="en-GB" sz="1050" b="1" dirty="0" smtClean="0">
                <a:latin typeface="Calibri" pitchFamily="34" charset="0"/>
                <a:cs typeface="Calibri" pitchFamily="34" charset="0"/>
              </a:rPr>
              <a:t>Preparation and cooking methods</a:t>
            </a:r>
          </a:p>
          <a:p>
            <a:pPr algn="ctr"/>
            <a:r>
              <a:rPr lang="en-GB" sz="1050" b="1" dirty="0" smtClean="0">
                <a:latin typeface="Calibri" pitchFamily="34" charset="0"/>
                <a:cs typeface="Calibri" pitchFamily="34" charset="0"/>
              </a:rPr>
              <a:t>Ingredients, packaging</a:t>
            </a:r>
          </a:p>
          <a:p>
            <a:pPr algn="ctr"/>
            <a:r>
              <a:rPr lang="en-GB" sz="1050" b="1" dirty="0" smtClean="0">
                <a:latin typeface="Calibri" pitchFamily="34" charset="0"/>
                <a:cs typeface="Calibri" pitchFamily="34" charset="0"/>
              </a:rPr>
              <a:t>Conservation of energy and water</a:t>
            </a:r>
          </a:p>
          <a:p>
            <a:pPr algn="ctr"/>
            <a:r>
              <a:rPr lang="en-GB" sz="1050" b="1" dirty="0" smtClean="0">
                <a:latin typeface="Calibri" pitchFamily="34" charset="0"/>
                <a:cs typeface="Calibri" pitchFamily="34" charset="0"/>
              </a:rPr>
              <a:t>Reduce re-use recycle, sustainability</a:t>
            </a:r>
          </a:p>
          <a:p>
            <a:pPr algn="ctr"/>
            <a:endParaRPr lang="en-GB" sz="1050" b="1" dirty="0" smtClean="0">
              <a:latin typeface="Calibri" pitchFamily="34" charset="0"/>
              <a:cs typeface="Calibri" pitchFamily="34" charset="0"/>
            </a:endParaRPr>
          </a:p>
          <a:p>
            <a:pPr algn="ctr"/>
            <a:endParaRPr lang="en-GB" sz="1050" b="1" dirty="0">
              <a:latin typeface="Calibri" pitchFamily="34" charset="0"/>
              <a:cs typeface="Calibri" pitchFamily="34" charset="0"/>
            </a:endParaRPr>
          </a:p>
        </p:txBody>
      </p:sp>
      <p:sp>
        <p:nvSpPr>
          <p:cNvPr id="35" name="TextBox 34"/>
          <p:cNvSpPr txBox="1"/>
          <p:nvPr/>
        </p:nvSpPr>
        <p:spPr>
          <a:xfrm>
            <a:off x="6174083" y="4086509"/>
            <a:ext cx="2760592" cy="1061829"/>
          </a:xfrm>
          <a:prstGeom prst="rect">
            <a:avLst/>
          </a:prstGeom>
          <a:noFill/>
        </p:spPr>
        <p:txBody>
          <a:bodyPr wrap="square" rtlCol="0">
            <a:spAutoFit/>
          </a:bodyPr>
          <a:lstStyle/>
          <a:p>
            <a:pPr algn="ctr"/>
            <a:r>
              <a:rPr lang="en-GB" sz="1050" b="1" dirty="0" smtClean="0">
                <a:latin typeface="Calibri" pitchFamily="34" charset="0"/>
                <a:cs typeface="Calibri" pitchFamily="34" charset="0"/>
              </a:rPr>
              <a:t>AC2.3</a:t>
            </a:r>
          </a:p>
          <a:p>
            <a:pPr algn="ctr"/>
            <a:r>
              <a:rPr lang="en-GB" sz="1050" b="1" dirty="0" smtClean="0">
                <a:latin typeface="Calibri" pitchFamily="34" charset="0"/>
                <a:cs typeface="Calibri" pitchFamily="34" charset="0"/>
              </a:rPr>
              <a:t>Customer needs</a:t>
            </a:r>
          </a:p>
          <a:p>
            <a:pPr algn="ctr"/>
            <a:r>
              <a:rPr lang="en-GB" sz="1050" b="1" dirty="0" smtClean="0">
                <a:latin typeface="Calibri" pitchFamily="34" charset="0"/>
                <a:cs typeface="Calibri" pitchFamily="34" charset="0"/>
              </a:rPr>
              <a:t>Nutritional </a:t>
            </a:r>
          </a:p>
          <a:p>
            <a:pPr algn="ctr"/>
            <a:r>
              <a:rPr lang="en-GB" sz="1050" b="1" dirty="0" smtClean="0">
                <a:latin typeface="Calibri" pitchFamily="34" charset="0"/>
                <a:cs typeface="Calibri" pitchFamily="34" charset="0"/>
              </a:rPr>
              <a:t>Cost</a:t>
            </a:r>
          </a:p>
          <a:p>
            <a:pPr algn="ctr"/>
            <a:r>
              <a:rPr lang="en-GB" sz="1050" b="1" dirty="0" smtClean="0">
                <a:latin typeface="Calibri" pitchFamily="34" charset="0"/>
                <a:cs typeface="Calibri" pitchFamily="34" charset="0"/>
              </a:rPr>
              <a:t>Taste, smell, texture, colour</a:t>
            </a:r>
          </a:p>
          <a:p>
            <a:pPr algn="ctr"/>
            <a:endParaRPr lang="en-GB" sz="1050" b="1" dirty="0">
              <a:latin typeface="Calibri" pitchFamily="34" charset="0"/>
              <a:cs typeface="Calibri" pitchFamily="34" charset="0"/>
            </a:endParaRPr>
          </a:p>
        </p:txBody>
      </p:sp>
      <p:sp>
        <p:nvSpPr>
          <p:cNvPr id="3" name="TextBox 2"/>
          <p:cNvSpPr txBox="1"/>
          <p:nvPr/>
        </p:nvSpPr>
        <p:spPr>
          <a:xfrm>
            <a:off x="3484344" y="2839453"/>
            <a:ext cx="4196615" cy="923330"/>
          </a:xfrm>
          <a:prstGeom prst="rect">
            <a:avLst/>
          </a:prstGeom>
          <a:noFill/>
        </p:spPr>
        <p:txBody>
          <a:bodyPr wrap="square" rtlCol="0">
            <a:spAutoFit/>
          </a:bodyPr>
          <a:lstStyle/>
          <a:p>
            <a:r>
              <a:rPr lang="en-GB" dirty="0" smtClean="0"/>
              <a:t>How are you going to present this work?</a:t>
            </a:r>
          </a:p>
          <a:p>
            <a:endParaRPr lang="en-GB" dirty="0"/>
          </a:p>
          <a:p>
            <a:r>
              <a:rPr lang="en-GB" dirty="0" smtClean="0"/>
              <a:t>Paragraphs, chart, will you include images?</a:t>
            </a:r>
            <a:endParaRPr lang="en-GB" dirty="0"/>
          </a:p>
        </p:txBody>
      </p:sp>
    </p:spTree>
    <p:extLst>
      <p:ext uri="{BB962C8B-B14F-4D97-AF65-F5344CB8AC3E}">
        <p14:creationId xmlns:p14="http://schemas.microsoft.com/office/powerpoint/2010/main" val="2241308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36822" y="4704613"/>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AC2.1 Explain factors to consider when proposing dishes for a menu</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5933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38797"/>
            <a:ext cx="5436456"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36822" y="4643177"/>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AC2.2 Explain how dishes on a menu address environmental issues. </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399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36822" y="4643177"/>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AC2.2 Explain how menu dishes meet customer needs. </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3231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36822" y="4643177"/>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Propose four possible dishes to suit the brief</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419090839"/>
              </p:ext>
            </p:extLst>
          </p:nvPr>
        </p:nvGraphicFramePr>
        <p:xfrm>
          <a:off x="725103" y="857383"/>
          <a:ext cx="6096000" cy="19304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GB" dirty="0" smtClean="0"/>
                        <a:t>Possible dish</a:t>
                      </a:r>
                      <a:endParaRPr lang="en-GB" dirty="0"/>
                    </a:p>
                  </a:txBody>
                  <a:tcPr/>
                </a:tc>
                <a:tc>
                  <a:txBody>
                    <a:bodyPr/>
                    <a:lstStyle/>
                    <a:p>
                      <a:r>
                        <a:rPr lang="en-GB" dirty="0" smtClean="0"/>
                        <a:t>Colour,</a:t>
                      </a:r>
                      <a:r>
                        <a:rPr lang="en-GB" baseline="0" dirty="0" smtClean="0"/>
                        <a:t> flavour texture</a:t>
                      </a:r>
                      <a:endParaRPr lang="en-GB" dirty="0"/>
                    </a:p>
                  </a:txBody>
                  <a:tcPr/>
                </a:tc>
                <a:tc>
                  <a:txBody>
                    <a:bodyPr/>
                    <a:lstStyle/>
                    <a:p>
                      <a:r>
                        <a:rPr lang="en-GB" dirty="0" smtClean="0"/>
                        <a:t>Nutrients included</a:t>
                      </a:r>
                      <a:endParaRPr lang="en-GB" dirty="0"/>
                    </a:p>
                  </a:txBody>
                  <a:tcPr/>
                </a:tc>
                <a:tc>
                  <a:txBody>
                    <a:bodyPr/>
                    <a:lstStyle/>
                    <a:p>
                      <a:r>
                        <a:rPr lang="en-GB" dirty="0" smtClean="0"/>
                        <a:t>Cooking methods and</a:t>
                      </a:r>
                      <a:r>
                        <a:rPr lang="en-GB" baseline="0" dirty="0" smtClean="0"/>
                        <a:t> skills shown</a:t>
                      </a:r>
                      <a:endParaRPr lang="en-GB" dirty="0"/>
                    </a:p>
                  </a:txBody>
                  <a:tcPr/>
                </a:tc>
                <a:tc>
                  <a:txBody>
                    <a:bodyPr/>
                    <a:lstStyle/>
                    <a:p>
                      <a:r>
                        <a:rPr lang="en-GB" dirty="0" smtClean="0"/>
                        <a:t>How the dish meets the brief</a:t>
                      </a:r>
                      <a:endParaRPr lang="en-GB" dirty="0"/>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26109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36822" y="4643177"/>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Propose four possible dishes to suit the brief</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55126746"/>
              </p:ext>
            </p:extLst>
          </p:nvPr>
        </p:nvGraphicFramePr>
        <p:xfrm>
          <a:off x="725103" y="857383"/>
          <a:ext cx="6096000" cy="19304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en-GB" dirty="0" smtClean="0"/>
                        <a:t>Possible dish</a:t>
                      </a:r>
                      <a:endParaRPr lang="en-GB" dirty="0"/>
                    </a:p>
                  </a:txBody>
                  <a:tcPr/>
                </a:tc>
                <a:tc>
                  <a:txBody>
                    <a:bodyPr/>
                    <a:lstStyle/>
                    <a:p>
                      <a:r>
                        <a:rPr lang="en-GB" dirty="0" smtClean="0"/>
                        <a:t>Colour,</a:t>
                      </a:r>
                      <a:r>
                        <a:rPr lang="en-GB" baseline="0" dirty="0" smtClean="0"/>
                        <a:t> flavour texture</a:t>
                      </a:r>
                      <a:endParaRPr lang="en-GB" dirty="0"/>
                    </a:p>
                  </a:txBody>
                  <a:tcPr/>
                </a:tc>
                <a:tc>
                  <a:txBody>
                    <a:bodyPr/>
                    <a:lstStyle/>
                    <a:p>
                      <a:r>
                        <a:rPr lang="en-GB" dirty="0" smtClean="0"/>
                        <a:t>Nutrients included</a:t>
                      </a:r>
                      <a:endParaRPr lang="en-GB" dirty="0"/>
                    </a:p>
                  </a:txBody>
                  <a:tcPr/>
                </a:tc>
                <a:tc>
                  <a:txBody>
                    <a:bodyPr/>
                    <a:lstStyle/>
                    <a:p>
                      <a:r>
                        <a:rPr lang="en-GB" dirty="0" smtClean="0"/>
                        <a:t>Cooking methods and</a:t>
                      </a:r>
                      <a:r>
                        <a:rPr lang="en-GB" baseline="0" dirty="0" smtClean="0"/>
                        <a:t> skills shown</a:t>
                      </a:r>
                      <a:endParaRPr lang="en-GB" dirty="0"/>
                    </a:p>
                  </a:txBody>
                  <a:tcPr/>
                </a:tc>
                <a:tc>
                  <a:txBody>
                    <a:bodyPr/>
                    <a:lstStyle/>
                    <a:p>
                      <a:r>
                        <a:rPr lang="en-GB" dirty="0" smtClean="0"/>
                        <a:t>How the dish meets the brief</a:t>
                      </a:r>
                      <a:endParaRPr lang="en-GB" dirty="0"/>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85001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36822" y="4643176"/>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Dishes chosen with reasons</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463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descr="low_poly_backgroun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929765"/>
            <a:ext cx="9144000" cy="1213735"/>
          </a:xfrm>
          <a:prstGeom prst="rect">
            <a:avLst/>
          </a:prstGeom>
        </p:spPr>
      </p:pic>
      <p:sp>
        <p:nvSpPr>
          <p:cNvPr id="2" name="TextBox 1"/>
          <p:cNvSpPr txBox="1"/>
          <p:nvPr/>
        </p:nvSpPr>
        <p:spPr>
          <a:xfrm>
            <a:off x="324183" y="143539"/>
            <a:ext cx="5239758" cy="1177245"/>
          </a:xfrm>
          <a:prstGeom prst="rect">
            <a:avLst/>
          </a:prstGeom>
          <a:noFill/>
        </p:spPr>
        <p:txBody>
          <a:bodyPr wrap="square" lIns="68580" tIns="34290" rIns="68580" bIns="34290" rtlCol="0">
            <a:spAutoFit/>
          </a:bodyPr>
          <a:lstStyle/>
          <a:p>
            <a:pPr algn="ctr"/>
            <a:r>
              <a:rPr lang="en-US" sz="2400" dirty="0" smtClean="0">
                <a:solidFill>
                  <a:schemeClr val="tx1">
                    <a:lumMod val="65000"/>
                    <a:lumOff val="35000"/>
                  </a:schemeClr>
                </a:solidFill>
              </a:rPr>
              <a:t>Task 2                           </a:t>
            </a:r>
          </a:p>
          <a:p>
            <a:r>
              <a:rPr lang="en-US" sz="2400" dirty="0" smtClean="0">
                <a:solidFill>
                  <a:schemeClr val="tx1">
                    <a:lumMod val="65000"/>
                    <a:lumOff val="35000"/>
                  </a:schemeClr>
                </a:solidFill>
              </a:rPr>
              <a:t>Plan for the production of dishes on a menu </a:t>
            </a:r>
            <a:endParaRPr lang="en-US" sz="2400" dirty="0">
              <a:solidFill>
                <a:schemeClr val="tx1">
                  <a:lumMod val="65000"/>
                  <a:lumOff val="35000"/>
                </a:schemeClr>
              </a:solidFill>
            </a:endParaRPr>
          </a:p>
        </p:txBody>
      </p:sp>
      <p:sp>
        <p:nvSpPr>
          <p:cNvPr id="42" name="Rounded Rectangle 41"/>
          <p:cNvSpPr/>
          <p:nvPr/>
        </p:nvSpPr>
        <p:spPr>
          <a:xfrm>
            <a:off x="756322" y="4008540"/>
            <a:ext cx="8240397" cy="951532"/>
          </a:xfrm>
          <a:prstGeom prst="roundRect">
            <a:avLst>
              <a:gd name="adj" fmla="val 3329"/>
            </a:avLst>
          </a:prstGeom>
          <a:solidFill>
            <a:srgbClr val="5EB2D5"/>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785805" y="4100839"/>
            <a:ext cx="8210914" cy="984885"/>
          </a:xfrm>
          <a:prstGeom prst="rect">
            <a:avLst/>
          </a:prstGeom>
          <a:noFill/>
        </p:spPr>
        <p:txBody>
          <a:bodyPr wrap="square" rtlCol="0">
            <a:spAutoFit/>
          </a:bodyPr>
          <a:lstStyle/>
          <a:p>
            <a:r>
              <a:rPr lang="en-US" sz="2400" b="1" dirty="0" smtClean="0">
                <a:solidFill>
                  <a:schemeClr val="bg1"/>
                </a:solidFill>
              </a:rPr>
              <a:t>Your plan should include enough detail for someone else to be able to make the dishes in exactly the same way that you will</a:t>
            </a:r>
            <a:r>
              <a:rPr lang="en-US" sz="1000" b="1" dirty="0" smtClean="0">
                <a:solidFill>
                  <a:schemeClr val="bg1"/>
                </a:solidFill>
              </a:rPr>
              <a:t>.</a:t>
            </a:r>
            <a:endParaRPr lang="en-US" sz="1000" dirty="0">
              <a:solidFill>
                <a:schemeClr val="bg1"/>
              </a:solidFill>
            </a:endParaRPr>
          </a:p>
          <a:p>
            <a:r>
              <a:rPr lang="en-US" sz="1000" dirty="0" smtClean="0">
                <a:solidFill>
                  <a:schemeClr val="bg1"/>
                </a:solidFill>
              </a:rPr>
              <a:t> </a:t>
            </a:r>
            <a:endParaRPr lang="en-US" sz="1000" dirty="0">
              <a:solidFill>
                <a:schemeClr val="bg1"/>
              </a:solidFill>
            </a:endParaRPr>
          </a:p>
        </p:txBody>
      </p:sp>
      <p:sp>
        <p:nvSpPr>
          <p:cNvPr id="19" name="TextBox 18"/>
          <p:cNvSpPr txBox="1"/>
          <p:nvPr/>
        </p:nvSpPr>
        <p:spPr>
          <a:xfrm>
            <a:off x="393301" y="1330420"/>
            <a:ext cx="5170640" cy="2031325"/>
          </a:xfrm>
          <a:prstGeom prst="rect">
            <a:avLst/>
          </a:prstGeom>
          <a:noFill/>
        </p:spPr>
        <p:txBody>
          <a:bodyPr wrap="square" rtlCol="0">
            <a:spAutoFit/>
          </a:bodyPr>
          <a:lstStyle/>
          <a:p>
            <a:pPr marL="285750" indent="-285750">
              <a:buFont typeface="Wingdings" charset="2"/>
              <a:buChar char="q"/>
            </a:pPr>
            <a:r>
              <a:rPr lang="en-GB" sz="1400" dirty="0" smtClean="0"/>
              <a:t>    AC2.4 </a:t>
            </a:r>
          </a:p>
          <a:p>
            <a:pPr marL="285750" indent="-285750">
              <a:buFont typeface="Wingdings" charset="2"/>
              <a:buChar char="q"/>
            </a:pPr>
            <a:r>
              <a:rPr lang="en-GB" sz="1400" dirty="0" smtClean="0"/>
              <a:t>Plan</a:t>
            </a:r>
          </a:p>
          <a:p>
            <a:pPr marL="285750" indent="-285750">
              <a:buFont typeface="Wingdings" charset="2"/>
              <a:buChar char="q"/>
            </a:pPr>
            <a:r>
              <a:rPr lang="en-GB" sz="1400" dirty="0" smtClean="0"/>
              <a:t>Your plan must be in sequence</a:t>
            </a:r>
          </a:p>
          <a:p>
            <a:pPr marL="285750" indent="-285750">
              <a:buFont typeface="Wingdings" charset="2"/>
              <a:buChar char="q"/>
            </a:pPr>
            <a:r>
              <a:rPr lang="en-GB" sz="1400" dirty="0" smtClean="0"/>
              <a:t>You must include timing</a:t>
            </a:r>
          </a:p>
          <a:p>
            <a:pPr marL="285750" indent="-285750">
              <a:buFont typeface="Wingdings" charset="2"/>
              <a:buChar char="q"/>
            </a:pPr>
            <a:r>
              <a:rPr lang="en-GB" sz="1400" dirty="0" smtClean="0"/>
              <a:t>Include: </a:t>
            </a:r>
            <a:r>
              <a:rPr lang="en-GB" sz="1400" dirty="0" err="1" smtClean="0"/>
              <a:t>Mis</a:t>
            </a:r>
            <a:r>
              <a:rPr lang="en-GB" sz="1400" dirty="0" smtClean="0"/>
              <a:t> en place, cooking, cooling, hot holding, completion and serving.</a:t>
            </a:r>
          </a:p>
          <a:p>
            <a:pPr marL="285750" indent="-285750">
              <a:buFont typeface="Wingdings" charset="2"/>
              <a:buChar char="q"/>
            </a:pPr>
            <a:r>
              <a:rPr lang="en-GB" sz="1400" dirty="0" smtClean="0"/>
              <a:t>Think about presentation techniques</a:t>
            </a:r>
          </a:p>
          <a:p>
            <a:pPr marL="285750" indent="-285750">
              <a:buFont typeface="Wingdings" charset="2"/>
              <a:buChar char="q"/>
            </a:pPr>
            <a:r>
              <a:rPr lang="en-GB" sz="1400" dirty="0" smtClean="0"/>
              <a:t>Include preparation and cooking of any accompaniments</a:t>
            </a:r>
          </a:p>
          <a:p>
            <a:pPr marL="285750" indent="-285750">
              <a:buFont typeface="Wingdings" charset="2"/>
              <a:buChar char="q"/>
            </a:pPr>
            <a:r>
              <a:rPr lang="en-GB" sz="1400" dirty="0" smtClean="0"/>
              <a:t>Use as many skills as possible</a:t>
            </a:r>
            <a:endParaRPr lang="en-GB"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769" y="143539"/>
            <a:ext cx="3267950" cy="350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4147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w_poly_backgroun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929765"/>
            <a:ext cx="9144000" cy="1213735"/>
          </a:xfrm>
          <a:prstGeom prst="rect">
            <a:avLst/>
          </a:prstGeom>
        </p:spPr>
      </p:pic>
      <p:sp>
        <p:nvSpPr>
          <p:cNvPr id="2" name="TextBox 1"/>
          <p:cNvSpPr txBox="1"/>
          <p:nvPr/>
        </p:nvSpPr>
        <p:spPr>
          <a:xfrm>
            <a:off x="2444451" y="145306"/>
            <a:ext cx="5435637" cy="438582"/>
          </a:xfrm>
          <a:prstGeom prst="rect">
            <a:avLst/>
          </a:prstGeom>
          <a:noFill/>
        </p:spPr>
        <p:txBody>
          <a:bodyPr wrap="square" lIns="68580" tIns="34290" rIns="68580" bIns="34290" rtlCol="0">
            <a:spAutoFit/>
          </a:bodyPr>
          <a:lstStyle/>
          <a:p>
            <a:r>
              <a:rPr lang="en-US" sz="2400" dirty="0" smtClean="0">
                <a:solidFill>
                  <a:schemeClr val="tx1">
                    <a:lumMod val="65000"/>
                    <a:lumOff val="35000"/>
                  </a:schemeClr>
                </a:solidFill>
              </a:rPr>
              <a:t>Task 2 Special points     </a:t>
            </a:r>
            <a:endParaRPr lang="en-US" sz="2400" dirty="0">
              <a:solidFill>
                <a:schemeClr val="tx1">
                  <a:lumMod val="65000"/>
                  <a:lumOff val="35000"/>
                </a:schemeClr>
              </a:solidFill>
            </a:endParaRPr>
          </a:p>
        </p:txBody>
      </p:sp>
      <p:sp>
        <p:nvSpPr>
          <p:cNvPr id="3" name="TextBox 2"/>
          <p:cNvSpPr txBox="1"/>
          <p:nvPr/>
        </p:nvSpPr>
        <p:spPr>
          <a:xfrm>
            <a:off x="1610718" y="1347067"/>
            <a:ext cx="4804941" cy="253916"/>
          </a:xfrm>
          <a:prstGeom prst="rect">
            <a:avLst/>
          </a:prstGeom>
          <a:solidFill>
            <a:srgbClr val="3996A1"/>
          </a:solidFill>
        </p:spPr>
        <p:txBody>
          <a:bodyPr wrap="square" lIns="68580" tIns="34290" rIns="68580" bIns="34290" rtlCol="0">
            <a:spAutoFit/>
          </a:bodyPr>
          <a:lstStyle/>
          <a:p>
            <a:r>
              <a:rPr lang="en-GB" sz="1200" dirty="0" smtClean="0">
                <a:solidFill>
                  <a:schemeClr val="bg1"/>
                </a:solidFill>
              </a:rPr>
              <a:t>Special points should include</a:t>
            </a:r>
            <a:endParaRPr lang="en-GB" sz="1200" dirty="0">
              <a:solidFill>
                <a:schemeClr val="bg1"/>
              </a:solidFill>
            </a:endParaRPr>
          </a:p>
        </p:txBody>
      </p:sp>
      <p:sp>
        <p:nvSpPr>
          <p:cNvPr id="42" name="Rounded Rectangle 41"/>
          <p:cNvSpPr/>
          <p:nvPr/>
        </p:nvSpPr>
        <p:spPr>
          <a:xfrm>
            <a:off x="756322" y="4008539"/>
            <a:ext cx="8240397" cy="1028051"/>
          </a:xfrm>
          <a:prstGeom prst="roundRect">
            <a:avLst>
              <a:gd name="adj" fmla="val 3329"/>
            </a:avLst>
          </a:prstGeom>
          <a:solidFill>
            <a:srgbClr val="5EB2D5"/>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889885" y="3988532"/>
            <a:ext cx="8210914" cy="615553"/>
          </a:xfrm>
          <a:prstGeom prst="rect">
            <a:avLst/>
          </a:prstGeom>
          <a:noFill/>
        </p:spPr>
        <p:txBody>
          <a:bodyPr wrap="square" rtlCol="0">
            <a:spAutoFit/>
          </a:bodyPr>
          <a:lstStyle/>
          <a:p>
            <a:r>
              <a:rPr lang="en-US" sz="2400" b="1" dirty="0" smtClean="0">
                <a:solidFill>
                  <a:schemeClr val="bg1"/>
                </a:solidFill>
              </a:rPr>
              <a:t>You must include as many special points as possible</a:t>
            </a:r>
            <a:endParaRPr lang="en-US" sz="2400" b="1" dirty="0">
              <a:solidFill>
                <a:schemeClr val="bg1"/>
              </a:solidFill>
            </a:endParaRPr>
          </a:p>
          <a:p>
            <a:r>
              <a:rPr lang="en-US" sz="1000" dirty="0" smtClean="0">
                <a:solidFill>
                  <a:schemeClr val="bg1"/>
                </a:solidFill>
              </a:rPr>
              <a:t> </a:t>
            </a:r>
            <a:endParaRPr lang="en-US" sz="1000" dirty="0">
              <a:solidFill>
                <a:schemeClr val="bg1"/>
              </a:solidFill>
            </a:endParaRPr>
          </a:p>
        </p:txBody>
      </p:sp>
      <p:sp>
        <p:nvSpPr>
          <p:cNvPr id="19" name="TextBox 18"/>
          <p:cNvSpPr txBox="1"/>
          <p:nvPr/>
        </p:nvSpPr>
        <p:spPr>
          <a:xfrm>
            <a:off x="1699990" y="1845439"/>
            <a:ext cx="5170640" cy="1600438"/>
          </a:xfrm>
          <a:prstGeom prst="rect">
            <a:avLst/>
          </a:prstGeom>
          <a:noFill/>
        </p:spPr>
        <p:txBody>
          <a:bodyPr wrap="square" rtlCol="0">
            <a:spAutoFit/>
          </a:bodyPr>
          <a:lstStyle/>
          <a:p>
            <a:pPr marL="285750" indent="-285750">
              <a:buFont typeface="Wingdings" charset="2"/>
              <a:buChar char="q"/>
            </a:pPr>
            <a:r>
              <a:rPr lang="en-GB" sz="1400" dirty="0" smtClean="0"/>
              <a:t>    Temperatures of storage and cooking </a:t>
            </a:r>
            <a:endParaRPr lang="en-GB" sz="1400" dirty="0"/>
          </a:p>
          <a:p>
            <a:pPr marL="285750" indent="-285750">
              <a:buFont typeface="Wingdings" charset="2"/>
              <a:buChar char="q"/>
            </a:pPr>
            <a:r>
              <a:rPr lang="en-GB" sz="1400" dirty="0" smtClean="0"/>
              <a:t>    Personal hygiene</a:t>
            </a:r>
          </a:p>
          <a:p>
            <a:pPr marL="285750" indent="-285750">
              <a:buFont typeface="Wingdings" charset="2"/>
              <a:buChar char="q"/>
            </a:pPr>
            <a:r>
              <a:rPr lang="en-GB" sz="1400" dirty="0" smtClean="0"/>
              <a:t>    Core temperatures</a:t>
            </a:r>
            <a:endParaRPr lang="en-GB" sz="1400" dirty="0"/>
          </a:p>
          <a:p>
            <a:pPr marL="285750" indent="-285750">
              <a:buFont typeface="Wingdings" charset="2"/>
              <a:buChar char="q"/>
            </a:pPr>
            <a:r>
              <a:rPr lang="en-GB" sz="1400" dirty="0" smtClean="0"/>
              <a:t>    Types of risk, food poisoning</a:t>
            </a:r>
          </a:p>
          <a:p>
            <a:pPr marL="285750" indent="-285750">
              <a:buFont typeface="Wingdings" charset="2"/>
              <a:buChar char="q"/>
            </a:pPr>
            <a:r>
              <a:rPr lang="en-GB" sz="1400" dirty="0"/>
              <a:t> </a:t>
            </a:r>
            <a:r>
              <a:rPr lang="en-GB" sz="1400" dirty="0" smtClean="0"/>
              <a:t>   Washing up regularly</a:t>
            </a:r>
          </a:p>
          <a:p>
            <a:pPr marL="285750" indent="-285750">
              <a:buFont typeface="Wingdings" charset="2"/>
              <a:buChar char="q"/>
            </a:pPr>
            <a:r>
              <a:rPr lang="en-GB" sz="1400" dirty="0" smtClean="0"/>
              <a:t>    Setting up to serve</a:t>
            </a:r>
          </a:p>
          <a:p>
            <a:endParaRPr lang="en-GB" sz="1400" dirty="0"/>
          </a:p>
        </p:txBody>
      </p:sp>
      <p:sp>
        <p:nvSpPr>
          <p:cNvPr id="12" name="TextBox 11"/>
          <p:cNvSpPr txBox="1"/>
          <p:nvPr/>
        </p:nvSpPr>
        <p:spPr>
          <a:xfrm>
            <a:off x="1558851" y="677079"/>
            <a:ext cx="5452918" cy="523220"/>
          </a:xfrm>
          <a:prstGeom prst="rect">
            <a:avLst/>
          </a:prstGeom>
          <a:noFill/>
        </p:spPr>
        <p:txBody>
          <a:bodyPr wrap="square" rtlCol="0">
            <a:spAutoFit/>
          </a:bodyPr>
          <a:lstStyle/>
          <a:p>
            <a:r>
              <a:rPr lang="en-GB" sz="1400" dirty="0" smtClean="0"/>
              <a:t>You will need to show that </a:t>
            </a:r>
            <a:r>
              <a:rPr lang="en-GB" sz="1400" dirty="0"/>
              <a:t>you have a full understanding of the need for food safety and hygiene when planning </a:t>
            </a:r>
            <a:r>
              <a:rPr lang="en-GB" sz="1400" dirty="0" smtClean="0"/>
              <a:t>your dishes.</a:t>
            </a:r>
            <a:r>
              <a:rPr lang="en-GB" sz="1400" u="sng" dirty="0" smtClean="0">
                <a:solidFill>
                  <a:srgbClr val="CE0000"/>
                </a:solidFill>
              </a:rPr>
              <a:t> </a:t>
            </a:r>
            <a:endParaRPr lang="en-GB" sz="1400" u="sng" dirty="0">
              <a:solidFill>
                <a:srgbClr val="CE0000"/>
              </a:solidFill>
            </a:endParaRPr>
          </a:p>
        </p:txBody>
      </p:sp>
    </p:spTree>
    <p:extLst>
      <p:ext uri="{BB962C8B-B14F-4D97-AF65-F5344CB8AC3E}">
        <p14:creationId xmlns:p14="http://schemas.microsoft.com/office/powerpoint/2010/main" val="28703917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w_poly_backgroun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729328"/>
            <a:ext cx="9144000" cy="2414172"/>
          </a:xfrm>
          <a:prstGeom prst="rect">
            <a:avLst/>
          </a:prstGeom>
        </p:spPr>
      </p:pic>
      <p:sp>
        <p:nvSpPr>
          <p:cNvPr id="15" name="TextBox 14"/>
          <p:cNvSpPr txBox="1"/>
          <p:nvPr/>
        </p:nvSpPr>
        <p:spPr>
          <a:xfrm>
            <a:off x="609432" y="566708"/>
            <a:ext cx="5585962" cy="1931298"/>
          </a:xfrm>
          <a:prstGeom prst="rect">
            <a:avLst/>
          </a:prstGeom>
          <a:noFill/>
        </p:spPr>
        <p:txBody>
          <a:bodyPr wrap="square" lIns="68580" tIns="34290" rIns="68580" bIns="34290" rtlCol="0">
            <a:spAutoFit/>
          </a:bodyPr>
          <a:lstStyle/>
          <a:p>
            <a:r>
              <a:rPr lang="en-US" sz="11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You will be given an assignment brief. You will be asked to complete several tasks. </a:t>
            </a:r>
          </a:p>
          <a:p>
            <a:r>
              <a:rPr lang="en-US" sz="11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You must complete each assessment criteria in order to pass. These are referred to AC’s in the tasks.</a:t>
            </a:r>
          </a:p>
          <a:p>
            <a:r>
              <a:rPr lang="en-US" sz="1100" b="1" u="sng"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You have nine hours to complete he tasks.</a:t>
            </a:r>
          </a:p>
          <a:p>
            <a:endParaRPr lang="en-US" sz="11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en-GB" sz="11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TASKS  </a:t>
            </a:r>
            <a:endParaRPr lang="en-GB" sz="11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r>
              <a:rPr lang="en-GB" sz="11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Propose </a:t>
            </a:r>
            <a:r>
              <a:rPr lang="en-GB" sz="11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four nutritional dishes </a:t>
            </a:r>
            <a:r>
              <a:rPr lang="en-GB" sz="1100" b="1">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for </a:t>
            </a:r>
            <a:r>
              <a:rPr lang="en-GB" sz="1100" b="1"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GB" sz="11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r>
              <a:rPr lang="en-GB" sz="11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Plan </a:t>
            </a:r>
            <a:r>
              <a:rPr lang="en-GB" sz="11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for the production of two dishes that could be included on the menu. </a:t>
            </a:r>
            <a:endParaRPr lang="en-GB" sz="11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a:p>
            <a:pPr marL="228600" indent="-228600">
              <a:buAutoNum type="arabicPeriod"/>
            </a:pPr>
            <a:r>
              <a:rPr lang="en-GB" sz="1100" b="1" dirty="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Prepare</a:t>
            </a:r>
            <a:r>
              <a:rPr lang="en-GB" sz="1100"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cook and present the two dishes that the apprentice will prepare and cook</a:t>
            </a:r>
            <a:r>
              <a:rPr lang="en-GB"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US" sz="11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p:cNvSpPr txBox="1"/>
          <p:nvPr/>
        </p:nvSpPr>
        <p:spPr>
          <a:xfrm>
            <a:off x="578304" y="197376"/>
            <a:ext cx="3784838" cy="369332"/>
          </a:xfrm>
          <a:prstGeom prst="rect">
            <a:avLst/>
          </a:prstGeom>
          <a:noFill/>
        </p:spPr>
        <p:txBody>
          <a:bodyPr wrap="square" rtlCol="0">
            <a:spAutoFit/>
          </a:bodyPr>
          <a:lstStyle/>
          <a:p>
            <a:r>
              <a:rPr lang="en-US" dirty="0" smtClean="0"/>
              <a:t>STUDENT INFORMATION</a:t>
            </a:r>
            <a:endParaRPr lang="en-US" dirty="0"/>
          </a:p>
        </p:txBody>
      </p:sp>
      <p:sp>
        <p:nvSpPr>
          <p:cNvPr id="13" name="Rounded Rectangle 12"/>
          <p:cNvSpPr/>
          <p:nvPr/>
        </p:nvSpPr>
        <p:spPr>
          <a:xfrm>
            <a:off x="6530049" y="2875663"/>
            <a:ext cx="2466669" cy="2084409"/>
          </a:xfrm>
          <a:prstGeom prst="roundRect">
            <a:avLst>
              <a:gd name="adj" fmla="val 3329"/>
            </a:avLst>
          </a:prstGeom>
          <a:solidFill>
            <a:srgbClr val="5EB2D5"/>
          </a:solidFill>
          <a:ln w="31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609432" y="2875663"/>
            <a:ext cx="5465832" cy="2084409"/>
          </a:xfrm>
          <a:prstGeom prst="roundRect">
            <a:avLst>
              <a:gd name="adj" fmla="val 4898"/>
            </a:avLst>
          </a:prstGeom>
          <a:solidFill>
            <a:schemeClr val="bg1"/>
          </a:solidFill>
          <a:ln>
            <a:solidFill>
              <a:srgbClr val="CE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Arc 28"/>
          <p:cNvSpPr/>
          <p:nvPr/>
        </p:nvSpPr>
        <p:spPr>
          <a:xfrm>
            <a:off x="1218406" y="3245062"/>
            <a:ext cx="813391" cy="813391"/>
          </a:xfrm>
          <a:prstGeom prst="arc">
            <a:avLst>
              <a:gd name="adj1" fmla="val 16200000"/>
              <a:gd name="adj2" fmla="val 16192413"/>
            </a:avLst>
          </a:prstGeom>
          <a:solidFill>
            <a:schemeClr val="bg1">
              <a:lumMod val="85000"/>
            </a:schemeClr>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p:cNvSpPr txBox="1"/>
          <p:nvPr/>
        </p:nvSpPr>
        <p:spPr>
          <a:xfrm>
            <a:off x="1900462" y="2875663"/>
            <a:ext cx="2846103" cy="238527"/>
          </a:xfrm>
          <a:prstGeom prst="rect">
            <a:avLst/>
          </a:prstGeom>
          <a:noFill/>
        </p:spPr>
        <p:txBody>
          <a:bodyPr wrap="none" lIns="68580" tIns="34290" rIns="68580" bIns="34290" rtlCol="0">
            <a:spAutoFit/>
          </a:bodyPr>
          <a:lstStyle/>
          <a:p>
            <a:r>
              <a:rPr lang="en-US" sz="1100" dirty="0" smtClean="0">
                <a:solidFill>
                  <a:srgbClr val="CE0000"/>
                </a:solidFill>
              </a:rPr>
              <a:t>THE MARKS ARE BROKEN DOWN AS FOLLOWS:</a:t>
            </a:r>
            <a:endParaRPr lang="en-US" sz="800" dirty="0">
              <a:solidFill>
                <a:srgbClr val="CE0000"/>
              </a:solidFill>
            </a:endParaRPr>
          </a:p>
        </p:txBody>
      </p:sp>
      <p:sp>
        <p:nvSpPr>
          <p:cNvPr id="17" name="Arc 16"/>
          <p:cNvSpPr/>
          <p:nvPr/>
        </p:nvSpPr>
        <p:spPr>
          <a:xfrm>
            <a:off x="1218406" y="3244116"/>
            <a:ext cx="813391" cy="813391"/>
          </a:xfrm>
          <a:prstGeom prst="arc">
            <a:avLst>
              <a:gd name="adj1" fmla="val 16200000"/>
              <a:gd name="adj2" fmla="val 83744"/>
            </a:avLst>
          </a:prstGeom>
          <a:noFill/>
          <a:ln w="63500" cap="rnd">
            <a:solidFill>
              <a:srgbClr val="E74C3C"/>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1408376" y="3507685"/>
            <a:ext cx="433452" cy="407804"/>
          </a:xfrm>
          <a:prstGeom prst="rect">
            <a:avLst/>
          </a:prstGeom>
          <a:noFill/>
        </p:spPr>
        <p:txBody>
          <a:bodyPr wrap="none" lIns="68580" tIns="34290" rIns="68580" bIns="34290" rtlCol="0">
            <a:spAutoFit/>
          </a:bodyPr>
          <a:lstStyle/>
          <a:p>
            <a:pPr algn="ctr"/>
            <a:r>
              <a:rPr lang="en-US" sz="1100" b="1" dirty="0" smtClean="0">
                <a:solidFill>
                  <a:schemeClr val="tx1">
                    <a:lumMod val="65000"/>
                    <a:lumOff val="35000"/>
                  </a:schemeClr>
                </a:solidFill>
                <a:ea typeface="Open Sans" panose="020B0606030504020204" pitchFamily="34" charset="0"/>
                <a:cs typeface="Open Sans" panose="020B0606030504020204" pitchFamily="34" charset="0"/>
              </a:rPr>
              <a:t>PASS</a:t>
            </a:r>
          </a:p>
          <a:p>
            <a:pPr algn="ctr"/>
            <a:r>
              <a:rPr lang="en-US" sz="1100" b="1" dirty="0">
                <a:solidFill>
                  <a:schemeClr val="tx1">
                    <a:lumMod val="65000"/>
                    <a:lumOff val="35000"/>
                  </a:schemeClr>
                </a:solidFill>
                <a:ea typeface="Open Sans" panose="020B0606030504020204" pitchFamily="34" charset="0"/>
                <a:cs typeface="Open Sans" panose="020B0606030504020204" pitchFamily="34" charset="0"/>
              </a:rPr>
              <a:t>1</a:t>
            </a:r>
          </a:p>
        </p:txBody>
      </p:sp>
      <p:sp>
        <p:nvSpPr>
          <p:cNvPr id="30" name="Arc 29"/>
          <p:cNvSpPr/>
          <p:nvPr/>
        </p:nvSpPr>
        <p:spPr>
          <a:xfrm>
            <a:off x="2275741" y="3245062"/>
            <a:ext cx="813391" cy="813391"/>
          </a:xfrm>
          <a:prstGeom prst="arc">
            <a:avLst>
              <a:gd name="adj1" fmla="val 16200000"/>
              <a:gd name="adj2" fmla="val 16192413"/>
            </a:avLst>
          </a:prstGeom>
          <a:solidFill>
            <a:schemeClr val="bg1">
              <a:lumMod val="85000"/>
            </a:schemeClr>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Arc 30"/>
          <p:cNvSpPr/>
          <p:nvPr/>
        </p:nvSpPr>
        <p:spPr>
          <a:xfrm>
            <a:off x="2275741" y="3244116"/>
            <a:ext cx="813391" cy="813391"/>
          </a:xfrm>
          <a:prstGeom prst="arc">
            <a:avLst>
              <a:gd name="adj1" fmla="val 16200000"/>
              <a:gd name="adj2" fmla="val 5600334"/>
            </a:avLst>
          </a:prstGeom>
          <a:noFill/>
          <a:ln w="63500" cap="rnd">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p:cNvSpPr txBox="1"/>
          <p:nvPr/>
        </p:nvSpPr>
        <p:spPr>
          <a:xfrm>
            <a:off x="2449679" y="3515380"/>
            <a:ext cx="465512" cy="407804"/>
          </a:xfrm>
          <a:prstGeom prst="rect">
            <a:avLst/>
          </a:prstGeom>
          <a:noFill/>
        </p:spPr>
        <p:txBody>
          <a:bodyPr wrap="none" lIns="68580" tIns="34290" rIns="68580" bIns="34290" rtlCol="0">
            <a:spAutoFit/>
          </a:bodyPr>
          <a:lstStyle/>
          <a:p>
            <a:pPr algn="ctr"/>
            <a:r>
              <a:rPr lang="en-US" sz="1100" b="1" dirty="0" smtClean="0">
                <a:solidFill>
                  <a:schemeClr val="tx1">
                    <a:lumMod val="65000"/>
                    <a:lumOff val="35000"/>
                  </a:schemeClr>
                </a:solidFill>
                <a:ea typeface="Open Sans" panose="020B0606030504020204" pitchFamily="34" charset="0"/>
                <a:cs typeface="Open Sans" panose="020B0606030504020204" pitchFamily="34" charset="0"/>
              </a:rPr>
              <a:t>PASS </a:t>
            </a:r>
          </a:p>
          <a:p>
            <a:pPr algn="ctr"/>
            <a:r>
              <a:rPr lang="en-US" sz="1100" b="1" dirty="0">
                <a:solidFill>
                  <a:schemeClr val="tx1">
                    <a:lumMod val="65000"/>
                    <a:lumOff val="35000"/>
                  </a:schemeClr>
                </a:solidFill>
                <a:ea typeface="Open Sans" panose="020B0606030504020204" pitchFamily="34" charset="0"/>
                <a:cs typeface="Open Sans" panose="020B0606030504020204" pitchFamily="34" charset="0"/>
              </a:rPr>
              <a:t>2</a:t>
            </a:r>
          </a:p>
        </p:txBody>
      </p:sp>
      <p:sp>
        <p:nvSpPr>
          <p:cNvPr id="33" name="Arc 32"/>
          <p:cNvSpPr/>
          <p:nvPr/>
        </p:nvSpPr>
        <p:spPr>
          <a:xfrm>
            <a:off x="3344379" y="3243903"/>
            <a:ext cx="813391" cy="813391"/>
          </a:xfrm>
          <a:prstGeom prst="arc">
            <a:avLst>
              <a:gd name="adj1" fmla="val 16200000"/>
              <a:gd name="adj2" fmla="val 16192413"/>
            </a:avLst>
          </a:prstGeom>
          <a:solidFill>
            <a:schemeClr val="bg1">
              <a:lumMod val="85000"/>
            </a:schemeClr>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Arc 33"/>
          <p:cNvSpPr/>
          <p:nvPr/>
        </p:nvSpPr>
        <p:spPr>
          <a:xfrm>
            <a:off x="3344379" y="3242957"/>
            <a:ext cx="813391" cy="813391"/>
          </a:xfrm>
          <a:prstGeom prst="arc">
            <a:avLst>
              <a:gd name="adj1" fmla="val 16200000"/>
              <a:gd name="adj2" fmla="val 10815550"/>
            </a:avLst>
          </a:prstGeom>
          <a:noFill/>
          <a:ln w="63500" cap="rnd">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p:cNvSpPr txBox="1"/>
          <p:nvPr/>
        </p:nvSpPr>
        <p:spPr>
          <a:xfrm>
            <a:off x="3519106" y="3515380"/>
            <a:ext cx="483145" cy="223138"/>
          </a:xfrm>
          <a:prstGeom prst="rect">
            <a:avLst/>
          </a:prstGeom>
          <a:noFill/>
        </p:spPr>
        <p:txBody>
          <a:bodyPr wrap="none" lIns="68580" tIns="34290" rIns="68580" bIns="34290" rtlCol="0">
            <a:spAutoFit/>
          </a:bodyPr>
          <a:lstStyle/>
          <a:p>
            <a:pPr algn="ctr"/>
            <a:r>
              <a:rPr lang="en-US" sz="1000" b="1" dirty="0" smtClean="0">
                <a:solidFill>
                  <a:schemeClr val="tx1">
                    <a:lumMod val="65000"/>
                    <a:lumOff val="35000"/>
                  </a:schemeClr>
                </a:solidFill>
                <a:ea typeface="Open Sans" panose="020B0606030504020204" pitchFamily="34" charset="0"/>
                <a:cs typeface="Open Sans" panose="020B0606030504020204" pitchFamily="34" charset="0"/>
              </a:rPr>
              <a:t>MERIT</a:t>
            </a:r>
            <a:endParaRPr lang="en-US" sz="1000" b="1" dirty="0">
              <a:solidFill>
                <a:schemeClr val="tx1">
                  <a:lumMod val="65000"/>
                  <a:lumOff val="35000"/>
                </a:schemeClr>
              </a:solidFill>
              <a:ea typeface="Open Sans" panose="020B0606030504020204" pitchFamily="34" charset="0"/>
              <a:cs typeface="Open Sans" panose="020B0606030504020204" pitchFamily="34" charset="0"/>
            </a:endParaRPr>
          </a:p>
        </p:txBody>
      </p:sp>
      <p:sp>
        <p:nvSpPr>
          <p:cNvPr id="36" name="Arc 35"/>
          <p:cNvSpPr/>
          <p:nvPr/>
        </p:nvSpPr>
        <p:spPr>
          <a:xfrm>
            <a:off x="4452748" y="3252163"/>
            <a:ext cx="813391" cy="813391"/>
          </a:xfrm>
          <a:prstGeom prst="arc">
            <a:avLst>
              <a:gd name="adj1" fmla="val 16200000"/>
              <a:gd name="adj2" fmla="val 16597446"/>
            </a:avLst>
          </a:prstGeom>
          <a:solidFill>
            <a:schemeClr val="bg1">
              <a:lumMod val="85000"/>
            </a:schemeClr>
          </a:solidFill>
          <a:ln w="63500" cap="rnd">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Arc 36"/>
          <p:cNvSpPr/>
          <p:nvPr/>
        </p:nvSpPr>
        <p:spPr>
          <a:xfrm>
            <a:off x="4452748" y="3251217"/>
            <a:ext cx="813391" cy="813391"/>
          </a:xfrm>
          <a:prstGeom prst="arc">
            <a:avLst>
              <a:gd name="adj1" fmla="val 16200000"/>
              <a:gd name="adj2" fmla="val 15576148"/>
            </a:avLst>
          </a:prstGeom>
          <a:noFill/>
          <a:ln w="63500" cap="rnd">
            <a:solidFill>
              <a:srgbClr val="E91FBE"/>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b="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p:cNvSpPr txBox="1"/>
          <p:nvPr/>
        </p:nvSpPr>
        <p:spPr>
          <a:xfrm>
            <a:off x="4460797" y="3508014"/>
            <a:ext cx="847681" cy="315471"/>
          </a:xfrm>
          <a:prstGeom prst="rect">
            <a:avLst/>
          </a:prstGeom>
          <a:noFill/>
        </p:spPr>
        <p:txBody>
          <a:bodyPr wrap="square" lIns="68580" tIns="34290" rIns="68580" bIns="34290" rtlCol="0">
            <a:spAutoFit/>
          </a:bodyPr>
          <a:lstStyle/>
          <a:p>
            <a:pPr algn="ctr"/>
            <a:r>
              <a:rPr lang="en-US" sz="800" b="1" dirty="0" smtClean="0">
                <a:solidFill>
                  <a:schemeClr val="tx1">
                    <a:lumMod val="65000"/>
                    <a:lumOff val="35000"/>
                  </a:schemeClr>
                </a:solidFill>
                <a:ea typeface="Open Sans" panose="020B0606030504020204" pitchFamily="34" charset="0"/>
                <a:cs typeface="Open Sans" panose="020B0606030504020204" pitchFamily="34" charset="0"/>
              </a:rPr>
              <a:t>DISTINCTION</a:t>
            </a:r>
          </a:p>
          <a:p>
            <a:pPr algn="ctr"/>
            <a:r>
              <a:rPr lang="en-US" sz="800" b="1" dirty="0" smtClean="0">
                <a:solidFill>
                  <a:schemeClr val="tx1">
                    <a:lumMod val="65000"/>
                    <a:lumOff val="35000"/>
                  </a:schemeClr>
                </a:solidFill>
                <a:ea typeface="Open Sans" panose="020B0606030504020204" pitchFamily="34" charset="0"/>
                <a:cs typeface="Open Sans" panose="020B0606030504020204" pitchFamily="34" charset="0"/>
              </a:rPr>
              <a:t> </a:t>
            </a:r>
            <a:endParaRPr lang="en-US" sz="800" b="1" dirty="0">
              <a:solidFill>
                <a:schemeClr val="tx1">
                  <a:lumMod val="65000"/>
                  <a:lumOff val="35000"/>
                </a:schemeClr>
              </a:solidFill>
              <a:ea typeface="Open Sans" panose="020B0606030504020204" pitchFamily="34" charset="0"/>
              <a:cs typeface="Open Sans" panose="020B0606030504020204" pitchFamily="34" charset="0"/>
            </a:endParaRPr>
          </a:p>
        </p:txBody>
      </p:sp>
      <p:sp>
        <p:nvSpPr>
          <p:cNvPr id="9" name="TextBox 8"/>
          <p:cNvSpPr txBox="1"/>
          <p:nvPr/>
        </p:nvSpPr>
        <p:spPr>
          <a:xfrm>
            <a:off x="573889" y="4433543"/>
            <a:ext cx="5496960" cy="430887"/>
          </a:xfrm>
          <a:prstGeom prst="rect">
            <a:avLst/>
          </a:prstGeom>
          <a:noFill/>
        </p:spPr>
        <p:txBody>
          <a:bodyPr wrap="square" rtlCol="0">
            <a:spAutoFit/>
          </a:bodyPr>
          <a:lstStyle/>
          <a:p>
            <a:pPr algn="ctr"/>
            <a:r>
              <a:rPr lang="en-US" sz="1100" dirty="0" smtClean="0">
                <a:solidFill>
                  <a:srgbClr val="CE0000"/>
                </a:solidFill>
              </a:rPr>
              <a:t>It is important that you complete each of the AC’s in order to pass. The more detail and skills you include, the higher the grade.</a:t>
            </a:r>
          </a:p>
        </p:txBody>
      </p:sp>
      <p:pic>
        <p:nvPicPr>
          <p:cNvPr id="5" name="Picture 4" descr="school year 9 024.jpg"/>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a:off x="6341487" y="267928"/>
            <a:ext cx="2449482" cy="234130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9" name="TextBox 38"/>
          <p:cNvSpPr txBox="1"/>
          <p:nvPr/>
        </p:nvSpPr>
        <p:spPr>
          <a:xfrm>
            <a:off x="6598697" y="2959762"/>
            <a:ext cx="2398021" cy="1384995"/>
          </a:xfrm>
          <a:prstGeom prst="rect">
            <a:avLst/>
          </a:prstGeom>
          <a:noFill/>
        </p:spPr>
        <p:txBody>
          <a:bodyPr wrap="square" rtlCol="0">
            <a:spAutoFit/>
          </a:bodyPr>
          <a:lstStyle/>
          <a:p>
            <a:endParaRPr lang="en-US" sz="1200" b="1" dirty="0" smtClean="0">
              <a:solidFill>
                <a:schemeClr val="bg1"/>
              </a:solidFill>
              <a:cs typeface="Helvetica Neue Medium"/>
            </a:endParaRPr>
          </a:p>
          <a:p>
            <a:r>
              <a:rPr lang="en-US" sz="1200" b="1" dirty="0" smtClean="0">
                <a:solidFill>
                  <a:schemeClr val="bg1"/>
                </a:solidFill>
                <a:cs typeface="Helvetica Neue Medium"/>
              </a:rPr>
              <a:t>If you are absent on any days then you will be expected to stay behind after school to catch up. </a:t>
            </a:r>
          </a:p>
          <a:p>
            <a:endParaRPr lang="en-US" sz="1200" b="1" dirty="0" smtClean="0">
              <a:solidFill>
                <a:schemeClr val="bg1"/>
              </a:solidFill>
              <a:cs typeface="Helvetica Neue Medium"/>
            </a:endParaRPr>
          </a:p>
          <a:p>
            <a:r>
              <a:rPr lang="en-US" sz="1200" b="1" dirty="0" smtClean="0">
                <a:solidFill>
                  <a:schemeClr val="bg1"/>
                </a:solidFill>
                <a:cs typeface="Helvetica Neue Medium"/>
              </a:rPr>
              <a:t>You are only allowed 9 hours in total to complete your work.</a:t>
            </a:r>
            <a:r>
              <a:rPr lang="en-US" sz="1200" dirty="0" smtClean="0">
                <a:solidFill>
                  <a:schemeClr val="bg1"/>
                </a:solidFill>
                <a:latin typeface="Helvetica Neue Medium"/>
                <a:cs typeface="Helvetica Neue Medium"/>
              </a:rPr>
              <a:t> </a:t>
            </a:r>
            <a:endParaRPr lang="en-US" sz="1200" dirty="0">
              <a:solidFill>
                <a:schemeClr val="bg1"/>
              </a:solidFill>
              <a:latin typeface="Helvetica Neue Medium"/>
              <a:cs typeface="Helvetica Neue Medium"/>
            </a:endParaRPr>
          </a:p>
        </p:txBody>
      </p:sp>
    </p:spTree>
    <p:extLst>
      <p:ext uri="{BB962C8B-B14F-4D97-AF65-F5344CB8AC3E}">
        <p14:creationId xmlns:p14="http://schemas.microsoft.com/office/powerpoint/2010/main" val="30672399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2</a:t>
            </a:r>
            <a:endParaRPr lang="en-GB" dirty="0"/>
          </a:p>
        </p:txBody>
      </p:sp>
      <p:sp>
        <p:nvSpPr>
          <p:cNvPr id="6" name="TextBox 5"/>
          <p:cNvSpPr txBox="1"/>
          <p:nvPr/>
        </p:nvSpPr>
        <p:spPr>
          <a:xfrm>
            <a:off x="336822" y="4643177"/>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AC2.4 Plan production of dishes for a menu </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918782760"/>
              </p:ext>
            </p:extLst>
          </p:nvPr>
        </p:nvGraphicFramePr>
        <p:xfrm>
          <a:off x="580725" y="741881"/>
          <a:ext cx="8053136" cy="3637616"/>
        </p:xfrm>
        <a:graphic>
          <a:graphicData uri="http://schemas.openxmlformats.org/drawingml/2006/table">
            <a:tbl>
              <a:tblPr firstRow="1" bandRow="1">
                <a:tableStyleId>{5C22544A-7EE6-4342-B048-85BDC9FD1C3A}</a:tableStyleId>
              </a:tblPr>
              <a:tblGrid>
                <a:gridCol w="1229161">
                  <a:extLst>
                    <a:ext uri="{9D8B030D-6E8A-4147-A177-3AD203B41FA5}">
                      <a16:colId xmlns:a16="http://schemas.microsoft.com/office/drawing/2014/main" val="20000"/>
                    </a:ext>
                  </a:extLst>
                </a:gridCol>
                <a:gridCol w="4139596">
                  <a:extLst>
                    <a:ext uri="{9D8B030D-6E8A-4147-A177-3AD203B41FA5}">
                      <a16:colId xmlns:a16="http://schemas.microsoft.com/office/drawing/2014/main" val="20001"/>
                    </a:ext>
                  </a:extLst>
                </a:gridCol>
                <a:gridCol w="2684379">
                  <a:extLst>
                    <a:ext uri="{9D8B030D-6E8A-4147-A177-3AD203B41FA5}">
                      <a16:colId xmlns:a16="http://schemas.microsoft.com/office/drawing/2014/main" val="20002"/>
                    </a:ext>
                  </a:extLst>
                </a:gridCol>
              </a:tblGrid>
              <a:tr h="454702">
                <a:tc>
                  <a:txBody>
                    <a:bodyPr/>
                    <a:lstStyle/>
                    <a:p>
                      <a:r>
                        <a:rPr lang="en-GB" dirty="0" smtClean="0"/>
                        <a:t>Time</a:t>
                      </a:r>
                      <a:endParaRPr lang="en-GB" dirty="0"/>
                    </a:p>
                  </a:txBody>
                  <a:tcPr/>
                </a:tc>
                <a:tc>
                  <a:txBody>
                    <a:bodyPr/>
                    <a:lstStyle/>
                    <a:p>
                      <a:r>
                        <a:rPr lang="en-GB" dirty="0" smtClean="0"/>
                        <a:t>Process</a:t>
                      </a:r>
                      <a:endParaRPr lang="en-GB" dirty="0"/>
                    </a:p>
                  </a:txBody>
                  <a:tcPr/>
                </a:tc>
                <a:tc>
                  <a:txBody>
                    <a:bodyPr/>
                    <a:lstStyle/>
                    <a:p>
                      <a:r>
                        <a:rPr lang="en-GB" dirty="0" smtClean="0"/>
                        <a:t>Special</a:t>
                      </a:r>
                      <a:r>
                        <a:rPr lang="en-GB" baseline="0" dirty="0" smtClean="0"/>
                        <a:t> points</a:t>
                      </a:r>
                      <a:endParaRPr lang="en-GB" dirty="0"/>
                    </a:p>
                  </a:txBody>
                  <a:tcPr/>
                </a:tc>
                <a:extLst>
                  <a:ext uri="{0D108BD9-81ED-4DB2-BD59-A6C34878D82A}">
                    <a16:rowId xmlns:a16="http://schemas.microsoft.com/office/drawing/2014/main" val="10000"/>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454702">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96276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2</a:t>
            </a:r>
            <a:endParaRPr lang="en-GB" dirty="0"/>
          </a:p>
        </p:txBody>
      </p:sp>
      <p:sp>
        <p:nvSpPr>
          <p:cNvPr id="6" name="TextBox 5"/>
          <p:cNvSpPr txBox="1"/>
          <p:nvPr/>
        </p:nvSpPr>
        <p:spPr>
          <a:xfrm>
            <a:off x="336822" y="4643177"/>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AC2.4 Plan production of dishes for a menu </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378742697"/>
              </p:ext>
            </p:extLst>
          </p:nvPr>
        </p:nvGraphicFramePr>
        <p:xfrm>
          <a:off x="580725" y="741881"/>
          <a:ext cx="8053136" cy="3637616"/>
        </p:xfrm>
        <a:graphic>
          <a:graphicData uri="http://schemas.openxmlformats.org/drawingml/2006/table">
            <a:tbl>
              <a:tblPr firstRow="1" bandRow="1">
                <a:tableStyleId>{5C22544A-7EE6-4342-B048-85BDC9FD1C3A}</a:tableStyleId>
              </a:tblPr>
              <a:tblGrid>
                <a:gridCol w="1229161">
                  <a:extLst>
                    <a:ext uri="{9D8B030D-6E8A-4147-A177-3AD203B41FA5}">
                      <a16:colId xmlns:a16="http://schemas.microsoft.com/office/drawing/2014/main" val="20000"/>
                    </a:ext>
                  </a:extLst>
                </a:gridCol>
                <a:gridCol w="4139596">
                  <a:extLst>
                    <a:ext uri="{9D8B030D-6E8A-4147-A177-3AD203B41FA5}">
                      <a16:colId xmlns:a16="http://schemas.microsoft.com/office/drawing/2014/main" val="20001"/>
                    </a:ext>
                  </a:extLst>
                </a:gridCol>
                <a:gridCol w="2684379">
                  <a:extLst>
                    <a:ext uri="{9D8B030D-6E8A-4147-A177-3AD203B41FA5}">
                      <a16:colId xmlns:a16="http://schemas.microsoft.com/office/drawing/2014/main" val="20002"/>
                    </a:ext>
                  </a:extLst>
                </a:gridCol>
              </a:tblGrid>
              <a:tr h="454702">
                <a:tc>
                  <a:txBody>
                    <a:bodyPr/>
                    <a:lstStyle/>
                    <a:p>
                      <a:r>
                        <a:rPr lang="en-GB" dirty="0" smtClean="0"/>
                        <a:t>Time</a:t>
                      </a:r>
                      <a:endParaRPr lang="en-GB" dirty="0"/>
                    </a:p>
                  </a:txBody>
                  <a:tcPr/>
                </a:tc>
                <a:tc>
                  <a:txBody>
                    <a:bodyPr/>
                    <a:lstStyle/>
                    <a:p>
                      <a:r>
                        <a:rPr lang="en-GB" dirty="0" smtClean="0"/>
                        <a:t>Process</a:t>
                      </a:r>
                      <a:endParaRPr lang="en-GB" dirty="0"/>
                    </a:p>
                  </a:txBody>
                  <a:tcPr/>
                </a:tc>
                <a:tc>
                  <a:txBody>
                    <a:bodyPr/>
                    <a:lstStyle/>
                    <a:p>
                      <a:r>
                        <a:rPr lang="en-GB" dirty="0" smtClean="0"/>
                        <a:t>Special</a:t>
                      </a:r>
                      <a:r>
                        <a:rPr lang="en-GB" baseline="0" dirty="0" smtClean="0"/>
                        <a:t> points</a:t>
                      </a:r>
                      <a:endParaRPr lang="en-GB" dirty="0"/>
                    </a:p>
                  </a:txBody>
                  <a:tcPr/>
                </a:tc>
                <a:extLst>
                  <a:ext uri="{0D108BD9-81ED-4DB2-BD59-A6C34878D82A}">
                    <a16:rowId xmlns:a16="http://schemas.microsoft.com/office/drawing/2014/main" val="10000"/>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454702">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23273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2</a:t>
            </a:r>
            <a:endParaRPr lang="en-GB" dirty="0"/>
          </a:p>
        </p:txBody>
      </p:sp>
      <p:sp>
        <p:nvSpPr>
          <p:cNvPr id="6" name="TextBox 5"/>
          <p:cNvSpPr txBox="1"/>
          <p:nvPr/>
        </p:nvSpPr>
        <p:spPr>
          <a:xfrm>
            <a:off x="336822" y="4643177"/>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AC2.4 Plan production of dishes for a menu </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257202573"/>
              </p:ext>
            </p:extLst>
          </p:nvPr>
        </p:nvGraphicFramePr>
        <p:xfrm>
          <a:off x="580725" y="741881"/>
          <a:ext cx="8053136" cy="3637616"/>
        </p:xfrm>
        <a:graphic>
          <a:graphicData uri="http://schemas.openxmlformats.org/drawingml/2006/table">
            <a:tbl>
              <a:tblPr firstRow="1" bandRow="1">
                <a:tableStyleId>{5C22544A-7EE6-4342-B048-85BDC9FD1C3A}</a:tableStyleId>
              </a:tblPr>
              <a:tblGrid>
                <a:gridCol w="1229161">
                  <a:extLst>
                    <a:ext uri="{9D8B030D-6E8A-4147-A177-3AD203B41FA5}">
                      <a16:colId xmlns:a16="http://schemas.microsoft.com/office/drawing/2014/main" val="20000"/>
                    </a:ext>
                  </a:extLst>
                </a:gridCol>
                <a:gridCol w="4139596">
                  <a:extLst>
                    <a:ext uri="{9D8B030D-6E8A-4147-A177-3AD203B41FA5}">
                      <a16:colId xmlns:a16="http://schemas.microsoft.com/office/drawing/2014/main" val="20001"/>
                    </a:ext>
                  </a:extLst>
                </a:gridCol>
                <a:gridCol w="2684379">
                  <a:extLst>
                    <a:ext uri="{9D8B030D-6E8A-4147-A177-3AD203B41FA5}">
                      <a16:colId xmlns:a16="http://schemas.microsoft.com/office/drawing/2014/main" val="20002"/>
                    </a:ext>
                  </a:extLst>
                </a:gridCol>
              </a:tblGrid>
              <a:tr h="454702">
                <a:tc>
                  <a:txBody>
                    <a:bodyPr/>
                    <a:lstStyle/>
                    <a:p>
                      <a:r>
                        <a:rPr lang="en-GB" dirty="0" smtClean="0"/>
                        <a:t>Time</a:t>
                      </a:r>
                      <a:endParaRPr lang="en-GB" dirty="0"/>
                    </a:p>
                  </a:txBody>
                  <a:tcPr/>
                </a:tc>
                <a:tc>
                  <a:txBody>
                    <a:bodyPr/>
                    <a:lstStyle/>
                    <a:p>
                      <a:r>
                        <a:rPr lang="en-GB" dirty="0" smtClean="0"/>
                        <a:t>Process</a:t>
                      </a:r>
                      <a:endParaRPr lang="en-GB" dirty="0"/>
                    </a:p>
                  </a:txBody>
                  <a:tcPr/>
                </a:tc>
                <a:tc>
                  <a:txBody>
                    <a:bodyPr/>
                    <a:lstStyle/>
                    <a:p>
                      <a:r>
                        <a:rPr lang="en-GB" dirty="0" smtClean="0"/>
                        <a:t>Special</a:t>
                      </a:r>
                      <a:r>
                        <a:rPr lang="en-GB" baseline="0" dirty="0" smtClean="0"/>
                        <a:t> points</a:t>
                      </a:r>
                      <a:endParaRPr lang="en-GB" dirty="0"/>
                    </a:p>
                  </a:txBody>
                  <a:tcPr/>
                </a:tc>
                <a:extLst>
                  <a:ext uri="{0D108BD9-81ED-4DB2-BD59-A6C34878D82A}">
                    <a16:rowId xmlns:a16="http://schemas.microsoft.com/office/drawing/2014/main" val="10000"/>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454702">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84063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2</a:t>
            </a:r>
            <a:endParaRPr lang="en-GB" dirty="0"/>
          </a:p>
        </p:txBody>
      </p:sp>
      <p:sp>
        <p:nvSpPr>
          <p:cNvPr id="6" name="TextBox 5"/>
          <p:cNvSpPr txBox="1"/>
          <p:nvPr/>
        </p:nvSpPr>
        <p:spPr>
          <a:xfrm>
            <a:off x="336822" y="4643177"/>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AC2.4 Plan production of dishes for a menu </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671474187"/>
              </p:ext>
            </p:extLst>
          </p:nvPr>
        </p:nvGraphicFramePr>
        <p:xfrm>
          <a:off x="580725" y="741881"/>
          <a:ext cx="8053136" cy="3637616"/>
        </p:xfrm>
        <a:graphic>
          <a:graphicData uri="http://schemas.openxmlformats.org/drawingml/2006/table">
            <a:tbl>
              <a:tblPr firstRow="1" bandRow="1">
                <a:tableStyleId>{5C22544A-7EE6-4342-B048-85BDC9FD1C3A}</a:tableStyleId>
              </a:tblPr>
              <a:tblGrid>
                <a:gridCol w="1229161">
                  <a:extLst>
                    <a:ext uri="{9D8B030D-6E8A-4147-A177-3AD203B41FA5}">
                      <a16:colId xmlns:a16="http://schemas.microsoft.com/office/drawing/2014/main" val="20000"/>
                    </a:ext>
                  </a:extLst>
                </a:gridCol>
                <a:gridCol w="4139596">
                  <a:extLst>
                    <a:ext uri="{9D8B030D-6E8A-4147-A177-3AD203B41FA5}">
                      <a16:colId xmlns:a16="http://schemas.microsoft.com/office/drawing/2014/main" val="20001"/>
                    </a:ext>
                  </a:extLst>
                </a:gridCol>
                <a:gridCol w="2684379">
                  <a:extLst>
                    <a:ext uri="{9D8B030D-6E8A-4147-A177-3AD203B41FA5}">
                      <a16:colId xmlns:a16="http://schemas.microsoft.com/office/drawing/2014/main" val="20002"/>
                    </a:ext>
                  </a:extLst>
                </a:gridCol>
              </a:tblGrid>
              <a:tr h="454702">
                <a:tc>
                  <a:txBody>
                    <a:bodyPr/>
                    <a:lstStyle/>
                    <a:p>
                      <a:r>
                        <a:rPr lang="en-GB" dirty="0" smtClean="0"/>
                        <a:t>Time</a:t>
                      </a:r>
                      <a:endParaRPr lang="en-GB" dirty="0"/>
                    </a:p>
                  </a:txBody>
                  <a:tcPr/>
                </a:tc>
                <a:tc>
                  <a:txBody>
                    <a:bodyPr/>
                    <a:lstStyle/>
                    <a:p>
                      <a:r>
                        <a:rPr lang="en-GB" dirty="0" smtClean="0"/>
                        <a:t>Process</a:t>
                      </a:r>
                      <a:endParaRPr lang="en-GB" dirty="0"/>
                    </a:p>
                  </a:txBody>
                  <a:tcPr/>
                </a:tc>
                <a:tc>
                  <a:txBody>
                    <a:bodyPr/>
                    <a:lstStyle/>
                    <a:p>
                      <a:r>
                        <a:rPr lang="en-GB" dirty="0" smtClean="0"/>
                        <a:t>Special</a:t>
                      </a:r>
                      <a:r>
                        <a:rPr lang="en-GB" baseline="0" dirty="0" smtClean="0"/>
                        <a:t> points</a:t>
                      </a:r>
                      <a:endParaRPr lang="en-GB" dirty="0"/>
                    </a:p>
                  </a:txBody>
                  <a:tcPr/>
                </a:tc>
                <a:extLst>
                  <a:ext uri="{0D108BD9-81ED-4DB2-BD59-A6C34878D82A}">
                    <a16:rowId xmlns:a16="http://schemas.microsoft.com/office/drawing/2014/main" val="10000"/>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454702">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1724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2</a:t>
            </a:r>
            <a:endParaRPr lang="en-GB" dirty="0"/>
          </a:p>
        </p:txBody>
      </p:sp>
      <p:sp>
        <p:nvSpPr>
          <p:cNvPr id="6" name="TextBox 5"/>
          <p:cNvSpPr txBox="1"/>
          <p:nvPr/>
        </p:nvSpPr>
        <p:spPr>
          <a:xfrm>
            <a:off x="336822" y="4643177"/>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AC2.4 Plan production of dishes for a menu </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245529092"/>
              </p:ext>
            </p:extLst>
          </p:nvPr>
        </p:nvGraphicFramePr>
        <p:xfrm>
          <a:off x="580725" y="741881"/>
          <a:ext cx="8053136" cy="3637616"/>
        </p:xfrm>
        <a:graphic>
          <a:graphicData uri="http://schemas.openxmlformats.org/drawingml/2006/table">
            <a:tbl>
              <a:tblPr firstRow="1" bandRow="1">
                <a:tableStyleId>{5C22544A-7EE6-4342-B048-85BDC9FD1C3A}</a:tableStyleId>
              </a:tblPr>
              <a:tblGrid>
                <a:gridCol w="1229161">
                  <a:extLst>
                    <a:ext uri="{9D8B030D-6E8A-4147-A177-3AD203B41FA5}">
                      <a16:colId xmlns:a16="http://schemas.microsoft.com/office/drawing/2014/main" val="20000"/>
                    </a:ext>
                  </a:extLst>
                </a:gridCol>
                <a:gridCol w="4139596">
                  <a:extLst>
                    <a:ext uri="{9D8B030D-6E8A-4147-A177-3AD203B41FA5}">
                      <a16:colId xmlns:a16="http://schemas.microsoft.com/office/drawing/2014/main" val="20001"/>
                    </a:ext>
                  </a:extLst>
                </a:gridCol>
                <a:gridCol w="2684379">
                  <a:extLst>
                    <a:ext uri="{9D8B030D-6E8A-4147-A177-3AD203B41FA5}">
                      <a16:colId xmlns:a16="http://schemas.microsoft.com/office/drawing/2014/main" val="20002"/>
                    </a:ext>
                  </a:extLst>
                </a:gridCol>
              </a:tblGrid>
              <a:tr h="454702">
                <a:tc>
                  <a:txBody>
                    <a:bodyPr/>
                    <a:lstStyle/>
                    <a:p>
                      <a:r>
                        <a:rPr lang="en-GB" dirty="0" smtClean="0"/>
                        <a:t>Time</a:t>
                      </a:r>
                      <a:endParaRPr lang="en-GB" dirty="0"/>
                    </a:p>
                  </a:txBody>
                  <a:tcPr/>
                </a:tc>
                <a:tc>
                  <a:txBody>
                    <a:bodyPr/>
                    <a:lstStyle/>
                    <a:p>
                      <a:r>
                        <a:rPr lang="en-GB" dirty="0" smtClean="0"/>
                        <a:t>Process</a:t>
                      </a:r>
                      <a:endParaRPr lang="en-GB" dirty="0"/>
                    </a:p>
                  </a:txBody>
                  <a:tcPr/>
                </a:tc>
                <a:tc>
                  <a:txBody>
                    <a:bodyPr/>
                    <a:lstStyle/>
                    <a:p>
                      <a:r>
                        <a:rPr lang="en-GB" dirty="0" smtClean="0"/>
                        <a:t>Special</a:t>
                      </a:r>
                      <a:r>
                        <a:rPr lang="en-GB" baseline="0" dirty="0" smtClean="0"/>
                        <a:t> points</a:t>
                      </a:r>
                      <a:endParaRPr lang="en-GB" dirty="0"/>
                    </a:p>
                  </a:txBody>
                  <a:tcPr/>
                </a:tc>
                <a:extLst>
                  <a:ext uri="{0D108BD9-81ED-4DB2-BD59-A6C34878D82A}">
                    <a16:rowId xmlns:a16="http://schemas.microsoft.com/office/drawing/2014/main" val="10000"/>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454702">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6"/>
                  </a:ext>
                </a:extLst>
              </a:tr>
              <a:tr h="454702">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69748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dirty="0" smtClean="0"/>
              <a:t>TASK 3  Photographs of final dishes made</a:t>
            </a:r>
            <a:endParaRPr lang="en-GB" dirty="0"/>
          </a:p>
        </p:txBody>
      </p:sp>
      <p:sp>
        <p:nvSpPr>
          <p:cNvPr id="7" name="Rounded Rectangle 6"/>
          <p:cNvSpPr/>
          <p:nvPr/>
        </p:nvSpPr>
        <p:spPr>
          <a:xfrm>
            <a:off x="336821" y="546758"/>
            <a:ext cx="8518329" cy="4404195"/>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86181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5436456" cy="369332"/>
          </a:xfrm>
          <a:prstGeom prst="rect">
            <a:avLst/>
          </a:prstGeom>
          <a:noFill/>
        </p:spPr>
        <p:txBody>
          <a:bodyPr wrap="square" rtlCol="0">
            <a:spAutoFit/>
          </a:bodyPr>
          <a:lstStyle/>
          <a:p>
            <a:r>
              <a:rPr lang="en-GB" smtClean="0"/>
              <a:t>TASK 3  Photographs </a:t>
            </a:r>
            <a:r>
              <a:rPr lang="en-GB" dirty="0" smtClean="0"/>
              <a:t>of final dishes made</a:t>
            </a:r>
            <a:endParaRPr lang="en-GB" dirty="0"/>
          </a:p>
        </p:txBody>
      </p:sp>
      <p:sp>
        <p:nvSpPr>
          <p:cNvPr id="7" name="Rounded Rectangle 6"/>
          <p:cNvSpPr/>
          <p:nvPr/>
        </p:nvSpPr>
        <p:spPr>
          <a:xfrm>
            <a:off x="336821" y="546758"/>
            <a:ext cx="8518329" cy="4404195"/>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586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low_poly_backgroun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3312434"/>
            <a:ext cx="9144000" cy="1843891"/>
          </a:xfrm>
          <a:prstGeom prst="rect">
            <a:avLst/>
          </a:prstGeom>
        </p:spPr>
      </p:pic>
      <p:sp>
        <p:nvSpPr>
          <p:cNvPr id="7" name="TextBox 6"/>
          <p:cNvSpPr txBox="1"/>
          <p:nvPr/>
        </p:nvSpPr>
        <p:spPr>
          <a:xfrm>
            <a:off x="578304" y="197376"/>
            <a:ext cx="3784838" cy="1569660"/>
          </a:xfrm>
          <a:prstGeom prst="rect">
            <a:avLst/>
          </a:prstGeom>
          <a:noFill/>
        </p:spPr>
        <p:txBody>
          <a:bodyPr wrap="square" rtlCol="0">
            <a:spAutoFit/>
          </a:bodyPr>
          <a:lstStyle/>
          <a:p>
            <a:r>
              <a:rPr lang="en-GB" sz="2400" dirty="0" err="1" smtClean="0">
                <a:latin typeface="Algerian" pitchFamily="82" charset="0"/>
              </a:rPr>
              <a:t>EduQas</a:t>
            </a:r>
            <a:endParaRPr lang="en-GB" sz="2400" dirty="0" smtClean="0">
              <a:latin typeface="Algerian" pitchFamily="82" charset="0"/>
            </a:endParaRPr>
          </a:p>
          <a:p>
            <a:r>
              <a:rPr lang="en-GB" sz="2400" dirty="0" smtClean="0">
                <a:latin typeface="Algerian" pitchFamily="82" charset="0"/>
              </a:rPr>
              <a:t>Level 1 / 2</a:t>
            </a:r>
          </a:p>
          <a:p>
            <a:r>
              <a:rPr lang="en-GB" sz="2400" dirty="0" smtClean="0">
                <a:latin typeface="Algerian" pitchFamily="82" charset="0"/>
              </a:rPr>
              <a:t>Hospitality and catering</a:t>
            </a:r>
            <a:endParaRPr lang="en-GB" sz="2400" dirty="0">
              <a:latin typeface="Algerian" pitchFamily="82" charset="0"/>
            </a:endParaRPr>
          </a:p>
        </p:txBody>
      </p:sp>
      <p:sp>
        <p:nvSpPr>
          <p:cNvPr id="13" name="Rounded Rectangle 12"/>
          <p:cNvSpPr/>
          <p:nvPr/>
        </p:nvSpPr>
        <p:spPr>
          <a:xfrm>
            <a:off x="5440279" y="3509809"/>
            <a:ext cx="3556440" cy="1450263"/>
          </a:xfrm>
          <a:prstGeom prst="roundRect">
            <a:avLst>
              <a:gd name="adj" fmla="val 3329"/>
            </a:avLst>
          </a:prstGeom>
          <a:solidFill>
            <a:srgbClr val="5EB2D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609432" y="2861484"/>
            <a:ext cx="4536504" cy="369332"/>
          </a:xfrm>
          <a:prstGeom prst="rect">
            <a:avLst/>
          </a:prstGeom>
          <a:noFill/>
          <a:ln>
            <a:solidFill>
              <a:schemeClr val="tx1"/>
            </a:solidFill>
          </a:ln>
        </p:spPr>
        <p:txBody>
          <a:bodyPr wrap="square" rtlCol="0">
            <a:spAutoFit/>
          </a:bodyPr>
          <a:lstStyle/>
          <a:p>
            <a:r>
              <a:rPr lang="en-GB" dirty="0" smtClean="0"/>
              <a:t>Name:</a:t>
            </a:r>
            <a:endParaRPr lang="en-GB" dirty="0"/>
          </a:p>
        </p:txBody>
      </p:sp>
      <p:pic>
        <p:nvPicPr>
          <p:cNvPr id="41" name="Picture 4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9439" y="283190"/>
            <a:ext cx="4284676" cy="2491233"/>
          </a:xfrm>
          <a:prstGeom prst="rect">
            <a:avLst/>
          </a:prstGeom>
        </p:spPr>
      </p:pic>
      <p:sp>
        <p:nvSpPr>
          <p:cNvPr id="39" name="TextBox 38"/>
          <p:cNvSpPr txBox="1"/>
          <p:nvPr/>
        </p:nvSpPr>
        <p:spPr>
          <a:xfrm>
            <a:off x="5534667" y="3575077"/>
            <a:ext cx="3462051" cy="738664"/>
          </a:xfrm>
          <a:prstGeom prst="rect">
            <a:avLst/>
          </a:prstGeom>
          <a:noFill/>
        </p:spPr>
        <p:txBody>
          <a:bodyPr wrap="square" rtlCol="0">
            <a:spAutoFit/>
          </a:bodyPr>
          <a:lstStyle/>
          <a:p>
            <a:r>
              <a:rPr lang="en-GB" sz="1400" dirty="0" smtClean="0"/>
              <a:t>Centre Name:</a:t>
            </a:r>
          </a:p>
          <a:p>
            <a:r>
              <a:rPr lang="en-GB" sz="1400" dirty="0" smtClean="0"/>
              <a:t>Centre Number: </a:t>
            </a:r>
          </a:p>
          <a:p>
            <a:r>
              <a:rPr lang="en-GB" sz="1400" dirty="0" smtClean="0"/>
              <a:t>Candidate Number:</a:t>
            </a:r>
            <a:endParaRPr lang="en-US" sz="1400" dirty="0">
              <a:solidFill>
                <a:schemeClr val="bg1"/>
              </a:solidFill>
              <a:latin typeface="Helvetica Neue Medium"/>
              <a:cs typeface="Helvetica Neue Medium"/>
            </a:endParaRPr>
          </a:p>
        </p:txBody>
      </p:sp>
    </p:spTree>
    <p:extLst>
      <p:ext uri="{BB962C8B-B14F-4D97-AF65-F5344CB8AC3E}">
        <p14:creationId xmlns:p14="http://schemas.microsoft.com/office/powerpoint/2010/main" val="9363187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low_poly_background.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4200427"/>
            <a:ext cx="9144000" cy="1308689"/>
          </a:xfrm>
          <a:prstGeom prst="rect">
            <a:avLst/>
          </a:prstGeom>
        </p:spPr>
      </p:pic>
      <p:pic>
        <p:nvPicPr>
          <p:cNvPr id="14" name="Picture Placeholder 13" descr="DSC02821.JPG"/>
          <p:cNvPicPr>
            <a:picLocks noGrp="1" noChangeAspect="1"/>
          </p:cNvPicPr>
          <p:nvPr>
            <p:ph type="pic" sz="quarter" idx="12"/>
          </p:nvPr>
        </p:nvPicPr>
        <p:blipFill>
          <a:blip r:embed="rId3" cstate="screen">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6176611" y="680030"/>
            <a:ext cx="2464594" cy="1627585"/>
          </a:xfrm>
          <a:effectLst>
            <a:outerShdw blurRad="50800" dist="38100" dir="2700000" algn="tl" rotWithShape="0">
              <a:prstClr val="black">
                <a:alpha val="40000"/>
              </a:prstClr>
            </a:outerShdw>
          </a:effectLst>
        </p:spPr>
      </p:pic>
      <p:sp>
        <p:nvSpPr>
          <p:cNvPr id="2" name="TextBox 1"/>
          <p:cNvSpPr txBox="1"/>
          <p:nvPr/>
        </p:nvSpPr>
        <p:spPr>
          <a:xfrm>
            <a:off x="3870376" y="143541"/>
            <a:ext cx="1403269" cy="438582"/>
          </a:xfrm>
          <a:prstGeom prst="rect">
            <a:avLst/>
          </a:prstGeom>
          <a:noFill/>
        </p:spPr>
        <p:txBody>
          <a:bodyPr wrap="none" lIns="68580" tIns="34290" rIns="68580" bIns="34290" rtlCol="0">
            <a:spAutoFit/>
          </a:bodyPr>
          <a:lstStyle/>
          <a:p>
            <a:pPr algn="ctr"/>
            <a:r>
              <a:rPr lang="en-US" sz="2400" dirty="0" smtClean="0">
                <a:solidFill>
                  <a:schemeClr val="tx1">
                    <a:lumMod val="65000"/>
                    <a:lumOff val="35000"/>
                  </a:schemeClr>
                </a:solidFill>
              </a:rPr>
              <a:t>THE BRIEF</a:t>
            </a:r>
            <a:endParaRPr lang="en-US" sz="2400" dirty="0">
              <a:solidFill>
                <a:schemeClr val="tx1">
                  <a:lumMod val="65000"/>
                  <a:lumOff val="35000"/>
                </a:schemeClr>
              </a:solidFill>
            </a:endParaRPr>
          </a:p>
        </p:txBody>
      </p:sp>
      <p:sp>
        <p:nvSpPr>
          <p:cNvPr id="52" name="Rounded Rectangle 51"/>
          <p:cNvSpPr/>
          <p:nvPr/>
        </p:nvSpPr>
        <p:spPr>
          <a:xfrm>
            <a:off x="1897797" y="4647448"/>
            <a:ext cx="5398859" cy="361566"/>
          </a:xfrm>
          <a:prstGeom prst="round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553510" y="4618398"/>
            <a:ext cx="6175283" cy="646331"/>
          </a:xfrm>
          <a:prstGeom prst="rect">
            <a:avLst/>
          </a:prstGeom>
          <a:noFill/>
        </p:spPr>
        <p:txBody>
          <a:bodyPr wrap="square" rtlCol="0">
            <a:spAutoFit/>
          </a:bodyPr>
          <a:lstStyle/>
          <a:p>
            <a:pPr algn="ctr"/>
            <a:r>
              <a:rPr lang="en-US" dirty="0" smtClean="0">
                <a:solidFill>
                  <a:srgbClr val="CE0000"/>
                </a:solidFill>
              </a:rPr>
              <a:t>Remember you have only  9 hours to complete the task.</a:t>
            </a:r>
            <a:endParaRPr lang="en-US" dirty="0">
              <a:solidFill>
                <a:srgbClr val="CE0000"/>
              </a:solidFill>
            </a:endParaRPr>
          </a:p>
          <a:p>
            <a:pPr algn="ctr"/>
            <a:endParaRPr lang="en-US" dirty="0"/>
          </a:p>
        </p:txBody>
      </p:sp>
      <p:sp>
        <p:nvSpPr>
          <p:cNvPr id="3" name="Rectangle 2"/>
          <p:cNvSpPr/>
          <p:nvPr/>
        </p:nvSpPr>
        <p:spPr>
          <a:xfrm>
            <a:off x="573353" y="611173"/>
            <a:ext cx="5522614" cy="3170099"/>
          </a:xfrm>
          <a:prstGeom prst="rect">
            <a:avLst/>
          </a:prstGeom>
        </p:spPr>
        <p:txBody>
          <a:bodyPr wrap="square">
            <a:spAutoFit/>
          </a:bodyPr>
          <a:lstStyle/>
          <a:p>
            <a:r>
              <a:rPr lang="en-GB" sz="1000" dirty="0"/>
              <a:t>Traditional British dishes made using local ingredients have become popular with chefs and customers due to the popularity of television shows such as the Great British Bake Off, Great British Menus and MasterChef. People also want to be more environmentally friendly by reducing food miles and food waste. "Waste Not, Want Not" is a new bistro due to open on the edge of a city centre. The bistro is located on the roof of a canal-side warehouse which also holds a number of other businesses including a local food market and an arts and craft centre which runs workshops for adults and children. The owners will also act as the catering manager and head chef. They have hired three catering assistants to work in the kitchen and they have plans to employ an apprentice. The owners are now finalising the menu. They want to showcase the food of their country and hope to serve nutritious, interesting dishes which contain locally sourced, seasonal ingredients. At the same time, they want to promote the idea of sustainable living to families with young children. The owners plan to grow herbs and salad ingredients on the roof and have 6 outdoor tables for service. There will be another 8 tables inside the bistro. The owners want to make sure that the dishes they serve are not only healthy, but that the establishment meets all legal and environmental requirements. You have been appointed as one of the catering assistants and your first responsibility is to plan some of the dishes for the bistro menu. The dishes can be starters, main courses or desserts, but must include local ingredients. The apprentice must be able to prepare and cook at least two of the dishes that will be included on the new menu. You therefore need to ensure the dishes you choose allow the apprentice to demonstrate three skills in preparation and three in cooking. To help the apprentice you also need to produce a plan that he/she can follow to cook the dishes. To make sure your plan works, you should cook the dishes using the plan.</a:t>
            </a:r>
          </a:p>
        </p:txBody>
      </p:sp>
    </p:spTree>
    <p:extLst>
      <p:ext uri="{BB962C8B-B14F-4D97-AF65-F5344CB8AC3E}">
        <p14:creationId xmlns:p14="http://schemas.microsoft.com/office/powerpoint/2010/main" val="354779542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44" y="226110"/>
            <a:ext cx="882806" cy="438582"/>
          </a:xfrm>
          <a:prstGeom prst="rect">
            <a:avLst/>
          </a:prstGeom>
          <a:noFill/>
        </p:spPr>
        <p:txBody>
          <a:bodyPr wrap="none" lIns="68580" tIns="34290" rIns="68580" bIns="34290" rtlCol="0">
            <a:spAutoFit/>
          </a:bodyPr>
          <a:lstStyle/>
          <a:p>
            <a:r>
              <a:rPr lang="en-US" sz="2400" dirty="0" smtClean="0">
                <a:solidFill>
                  <a:schemeClr val="tx1">
                    <a:lumMod val="65000"/>
                    <a:lumOff val="35000"/>
                  </a:schemeClr>
                </a:solidFill>
              </a:rPr>
              <a:t>TASKS</a:t>
            </a:r>
            <a:endParaRPr lang="en-US" sz="2400" dirty="0">
              <a:solidFill>
                <a:schemeClr val="tx1">
                  <a:lumMod val="65000"/>
                  <a:lumOff val="35000"/>
                </a:schemeClr>
              </a:solidFill>
            </a:endParaRPr>
          </a:p>
        </p:txBody>
      </p:sp>
      <p:sp>
        <p:nvSpPr>
          <p:cNvPr id="23" name="TextBox 22"/>
          <p:cNvSpPr txBox="1"/>
          <p:nvPr/>
        </p:nvSpPr>
        <p:spPr>
          <a:xfrm>
            <a:off x="4920856" y="263529"/>
            <a:ext cx="3278512" cy="1423467"/>
          </a:xfrm>
          <a:prstGeom prst="rect">
            <a:avLst/>
          </a:prstGeom>
          <a:noFill/>
        </p:spPr>
        <p:txBody>
          <a:bodyPr wrap="square" lIns="68580" tIns="34290" rIns="68580" bIns="34290" rtlCol="0">
            <a:spAutoFit/>
          </a:bodyPr>
          <a:lstStyle/>
          <a:p>
            <a:r>
              <a:rPr lang="en-GB" sz="1100" b="1" dirty="0"/>
              <a:t>Time</a:t>
            </a:r>
            <a:r>
              <a:rPr lang="en-GB" sz="1100" dirty="0"/>
              <a:t> 3 </a:t>
            </a:r>
            <a:r>
              <a:rPr lang="en-GB" sz="1100" dirty="0" smtClean="0"/>
              <a:t>hours.</a:t>
            </a:r>
          </a:p>
          <a:p>
            <a:r>
              <a:rPr lang="en-GB" sz="1100" b="1" dirty="0" smtClean="0"/>
              <a:t>Resources</a:t>
            </a:r>
            <a:r>
              <a:rPr lang="en-GB" sz="1100" dirty="0" smtClean="0"/>
              <a:t> </a:t>
            </a:r>
            <a:r>
              <a:rPr lang="en-GB" sz="1100" dirty="0"/>
              <a:t>Access to class notes; access to ICT software: access to Internet to research possible </a:t>
            </a:r>
            <a:r>
              <a:rPr lang="en-GB" sz="1100" dirty="0" smtClean="0"/>
              <a:t>dishes.</a:t>
            </a:r>
          </a:p>
          <a:p>
            <a:r>
              <a:rPr lang="en-GB" sz="1100" b="1" dirty="0"/>
              <a:t>S</a:t>
            </a:r>
            <a:r>
              <a:rPr lang="en-GB" sz="1100" b="1" dirty="0" smtClean="0"/>
              <a:t>upervision </a:t>
            </a:r>
            <a:r>
              <a:rPr lang="en-GB" sz="1100" dirty="0"/>
              <a:t>You will be supervised </a:t>
            </a:r>
            <a:r>
              <a:rPr lang="en-GB" sz="1100" dirty="0" smtClean="0"/>
              <a:t>throughout. </a:t>
            </a:r>
            <a:r>
              <a:rPr lang="en-GB" sz="1100" b="1" dirty="0"/>
              <a:t>Collaboration </a:t>
            </a:r>
            <a:r>
              <a:rPr lang="en-GB" sz="1100" dirty="0"/>
              <a:t>Individual task </a:t>
            </a:r>
            <a:r>
              <a:rPr lang="en-GB" sz="1100" dirty="0" smtClean="0"/>
              <a:t>.</a:t>
            </a:r>
          </a:p>
          <a:p>
            <a:r>
              <a:rPr lang="en-GB" sz="1100" b="1" dirty="0" smtClean="0"/>
              <a:t>Feedback </a:t>
            </a:r>
            <a:r>
              <a:rPr lang="en-GB" sz="1100" dirty="0"/>
              <a:t>You cannot be given feedback on the work you produce until it has been </a:t>
            </a:r>
            <a:r>
              <a:rPr lang="en-GB" sz="1100" dirty="0" smtClean="0"/>
              <a:t>marked.</a:t>
            </a:r>
            <a:endParaRPr lang="en-GB" sz="1100" dirty="0"/>
          </a:p>
        </p:txBody>
      </p:sp>
      <p:sp>
        <p:nvSpPr>
          <p:cNvPr id="25" name="TextBox 24"/>
          <p:cNvSpPr txBox="1"/>
          <p:nvPr/>
        </p:nvSpPr>
        <p:spPr>
          <a:xfrm>
            <a:off x="4920856" y="1863143"/>
            <a:ext cx="2932876" cy="1254189"/>
          </a:xfrm>
          <a:prstGeom prst="rect">
            <a:avLst/>
          </a:prstGeom>
          <a:noFill/>
        </p:spPr>
        <p:txBody>
          <a:bodyPr wrap="square" lIns="68580" tIns="34290" rIns="68580" bIns="34290" rtlCol="0">
            <a:spAutoFit/>
          </a:bodyPr>
          <a:lstStyle/>
          <a:p>
            <a:r>
              <a:rPr lang="en-GB" sz="1100" b="1" dirty="0" smtClean="0">
                <a:ea typeface="Open Sans" panose="020B0606030504020204" pitchFamily="34" charset="0"/>
                <a:cs typeface="Open Sans" panose="020B0606030504020204" pitchFamily="34" charset="0"/>
              </a:rPr>
              <a:t>Time</a:t>
            </a:r>
            <a:r>
              <a:rPr lang="en-GB" sz="1100" dirty="0" smtClean="0">
                <a:ea typeface="Open Sans" panose="020B0606030504020204" pitchFamily="34" charset="0"/>
                <a:cs typeface="Open Sans" panose="020B0606030504020204" pitchFamily="34" charset="0"/>
              </a:rPr>
              <a:t> </a:t>
            </a:r>
            <a:r>
              <a:rPr lang="en-GB" sz="1100" dirty="0">
                <a:ea typeface="Open Sans" panose="020B0606030504020204" pitchFamily="34" charset="0"/>
                <a:cs typeface="Open Sans" panose="020B0606030504020204" pitchFamily="34" charset="0"/>
              </a:rPr>
              <a:t>2 </a:t>
            </a:r>
            <a:r>
              <a:rPr lang="en-GB" sz="1100" dirty="0" smtClean="0">
                <a:ea typeface="Open Sans" panose="020B0606030504020204" pitchFamily="34" charset="0"/>
                <a:cs typeface="Open Sans" panose="020B0606030504020204" pitchFamily="34" charset="0"/>
              </a:rPr>
              <a:t>hours.</a:t>
            </a:r>
          </a:p>
          <a:p>
            <a:r>
              <a:rPr lang="en-GB" sz="1100" b="1" dirty="0" smtClean="0">
                <a:ea typeface="Open Sans" panose="020B0606030504020204" pitchFamily="34" charset="0"/>
                <a:cs typeface="Open Sans" panose="020B0606030504020204" pitchFamily="34" charset="0"/>
              </a:rPr>
              <a:t>Resources</a:t>
            </a:r>
            <a:r>
              <a:rPr lang="en-GB" sz="1100" dirty="0" smtClean="0">
                <a:ea typeface="Open Sans" panose="020B0606030504020204" pitchFamily="34" charset="0"/>
                <a:cs typeface="Open Sans" panose="020B0606030504020204" pitchFamily="34" charset="0"/>
              </a:rPr>
              <a:t> </a:t>
            </a:r>
            <a:r>
              <a:rPr lang="en-GB" sz="1100" dirty="0">
                <a:ea typeface="Open Sans" panose="020B0606030504020204" pitchFamily="34" charset="0"/>
                <a:cs typeface="Open Sans" panose="020B0606030504020204" pitchFamily="34" charset="0"/>
              </a:rPr>
              <a:t>Access to class notes; access to ICT software: no access to Internet </a:t>
            </a:r>
            <a:r>
              <a:rPr lang="en-GB" sz="1100" dirty="0" smtClean="0">
                <a:ea typeface="Open Sans" panose="020B0606030504020204" pitchFamily="34" charset="0"/>
                <a:cs typeface="Open Sans" panose="020B0606030504020204" pitchFamily="34" charset="0"/>
              </a:rPr>
              <a:t>.</a:t>
            </a:r>
          </a:p>
          <a:p>
            <a:r>
              <a:rPr lang="en-GB" sz="1100" b="1" dirty="0" smtClean="0">
                <a:ea typeface="Open Sans" panose="020B0606030504020204" pitchFamily="34" charset="0"/>
                <a:cs typeface="Open Sans" panose="020B0606030504020204" pitchFamily="34" charset="0"/>
              </a:rPr>
              <a:t>Supervision</a:t>
            </a:r>
            <a:r>
              <a:rPr lang="en-GB" sz="1100" dirty="0" smtClean="0">
                <a:ea typeface="Open Sans" panose="020B0606030504020204" pitchFamily="34" charset="0"/>
                <a:cs typeface="Open Sans" panose="020B0606030504020204" pitchFamily="34" charset="0"/>
              </a:rPr>
              <a:t> </a:t>
            </a:r>
            <a:r>
              <a:rPr lang="en-GB" sz="1100" dirty="0">
                <a:ea typeface="Open Sans" panose="020B0606030504020204" pitchFamily="34" charset="0"/>
                <a:cs typeface="Open Sans" panose="020B0606030504020204" pitchFamily="34" charset="0"/>
              </a:rPr>
              <a:t>You will be supervised </a:t>
            </a:r>
            <a:r>
              <a:rPr lang="en-GB" sz="1100" dirty="0" smtClean="0">
                <a:ea typeface="Open Sans" panose="020B0606030504020204" pitchFamily="34" charset="0"/>
                <a:cs typeface="Open Sans" panose="020B0606030504020204" pitchFamily="34" charset="0"/>
              </a:rPr>
              <a:t>throughout. </a:t>
            </a:r>
            <a:r>
              <a:rPr lang="en-GB" sz="1100" b="1" dirty="0">
                <a:ea typeface="Open Sans" panose="020B0606030504020204" pitchFamily="34" charset="0"/>
                <a:cs typeface="Open Sans" panose="020B0606030504020204" pitchFamily="34" charset="0"/>
              </a:rPr>
              <a:t>Collaboration</a:t>
            </a:r>
            <a:r>
              <a:rPr lang="en-GB" sz="1100" dirty="0">
                <a:ea typeface="Open Sans" panose="020B0606030504020204" pitchFamily="34" charset="0"/>
                <a:cs typeface="Open Sans" panose="020B0606030504020204" pitchFamily="34" charset="0"/>
              </a:rPr>
              <a:t> Individual </a:t>
            </a:r>
            <a:r>
              <a:rPr lang="en-GB" sz="1100" dirty="0" smtClean="0">
                <a:ea typeface="Open Sans" panose="020B0606030504020204" pitchFamily="34" charset="0"/>
                <a:cs typeface="Open Sans" panose="020B0606030504020204" pitchFamily="34" charset="0"/>
              </a:rPr>
              <a:t>task.</a:t>
            </a:r>
          </a:p>
          <a:p>
            <a:r>
              <a:rPr lang="en-GB" sz="1100" b="1" dirty="0" smtClean="0">
                <a:ea typeface="Open Sans" panose="020B0606030504020204" pitchFamily="34" charset="0"/>
                <a:cs typeface="Open Sans" panose="020B0606030504020204" pitchFamily="34" charset="0"/>
              </a:rPr>
              <a:t>Feedback</a:t>
            </a:r>
            <a:r>
              <a:rPr lang="en-GB" sz="1100" dirty="0" smtClean="0">
                <a:ea typeface="Open Sans" panose="020B0606030504020204" pitchFamily="34" charset="0"/>
                <a:cs typeface="Open Sans" panose="020B0606030504020204" pitchFamily="34" charset="0"/>
              </a:rPr>
              <a:t> </a:t>
            </a:r>
            <a:r>
              <a:rPr lang="en-GB" sz="1100" dirty="0">
                <a:ea typeface="Open Sans" panose="020B0606030504020204" pitchFamily="34" charset="0"/>
                <a:cs typeface="Open Sans" panose="020B0606030504020204" pitchFamily="34" charset="0"/>
              </a:rPr>
              <a:t>You cannot be given feedback on the work you produce until it has been </a:t>
            </a:r>
            <a:r>
              <a:rPr lang="en-GB" sz="1100" dirty="0" smtClean="0">
                <a:ea typeface="Open Sans" panose="020B0606030504020204" pitchFamily="34" charset="0"/>
                <a:cs typeface="Open Sans" panose="020B0606030504020204" pitchFamily="34" charset="0"/>
              </a:rPr>
              <a:t>marked.</a:t>
            </a:r>
            <a:endParaRPr lang="en-US" sz="1100" dirty="0">
              <a:ea typeface="Open Sans" panose="020B0606030504020204" pitchFamily="34" charset="0"/>
              <a:cs typeface="Open Sans" panose="020B0606030504020204" pitchFamily="34" charset="0"/>
            </a:endParaRPr>
          </a:p>
        </p:txBody>
      </p:sp>
      <p:sp>
        <p:nvSpPr>
          <p:cNvPr id="27" name="TextBox 26"/>
          <p:cNvSpPr txBox="1"/>
          <p:nvPr/>
        </p:nvSpPr>
        <p:spPr>
          <a:xfrm>
            <a:off x="4920856" y="3495775"/>
            <a:ext cx="3377017" cy="1423467"/>
          </a:xfrm>
          <a:prstGeom prst="rect">
            <a:avLst/>
          </a:prstGeom>
          <a:noFill/>
        </p:spPr>
        <p:txBody>
          <a:bodyPr wrap="square" lIns="68580" tIns="34290" rIns="68580" bIns="34290" rtlCol="0">
            <a:spAutoFit/>
          </a:bodyPr>
          <a:lstStyle/>
          <a:p>
            <a:r>
              <a:rPr lang="en-GB" sz="1100" b="1" dirty="0" smtClean="0"/>
              <a:t>Time</a:t>
            </a:r>
            <a:r>
              <a:rPr lang="en-GB" sz="1100" dirty="0" smtClean="0"/>
              <a:t> 4 hours. </a:t>
            </a:r>
          </a:p>
          <a:p>
            <a:r>
              <a:rPr lang="en-GB" sz="1100" b="1" dirty="0" smtClean="0"/>
              <a:t>Resources </a:t>
            </a:r>
            <a:r>
              <a:rPr lang="en-GB" sz="1100" dirty="0"/>
              <a:t>Access to class notes; access to plan produced for Task 1; access to materials and equipment required to prepare, cook and present planned </a:t>
            </a:r>
            <a:r>
              <a:rPr lang="en-GB" sz="1100" dirty="0" smtClean="0"/>
              <a:t>dishes.</a:t>
            </a:r>
          </a:p>
          <a:p>
            <a:r>
              <a:rPr lang="en-GB" sz="1100" b="1" dirty="0" smtClean="0"/>
              <a:t>Supervision</a:t>
            </a:r>
            <a:r>
              <a:rPr lang="en-GB" sz="1100" dirty="0" smtClean="0"/>
              <a:t> </a:t>
            </a:r>
            <a:r>
              <a:rPr lang="en-GB" sz="1100" dirty="0"/>
              <a:t>You will be supervised </a:t>
            </a:r>
            <a:r>
              <a:rPr lang="en-GB" sz="1100" dirty="0" smtClean="0"/>
              <a:t>throughout.</a:t>
            </a:r>
          </a:p>
          <a:p>
            <a:r>
              <a:rPr lang="en-GB" sz="1100" b="1" dirty="0" smtClean="0"/>
              <a:t>Collaboration</a:t>
            </a:r>
            <a:r>
              <a:rPr lang="en-GB" sz="1100" dirty="0" smtClean="0"/>
              <a:t> </a:t>
            </a:r>
            <a:r>
              <a:rPr lang="en-GB" sz="1100" dirty="0"/>
              <a:t>Individual </a:t>
            </a:r>
            <a:r>
              <a:rPr lang="en-GB" sz="1100" dirty="0" smtClean="0"/>
              <a:t>task.</a:t>
            </a:r>
          </a:p>
          <a:p>
            <a:r>
              <a:rPr lang="en-GB" sz="1100" b="1" dirty="0" smtClean="0"/>
              <a:t>Feedback </a:t>
            </a:r>
            <a:r>
              <a:rPr lang="en-GB" sz="1100" dirty="0"/>
              <a:t>You cannot be given feedback on the work you produce until it has been </a:t>
            </a:r>
            <a:r>
              <a:rPr lang="en-GB" sz="1100" dirty="0" smtClean="0"/>
              <a:t>marked.</a:t>
            </a:r>
            <a:endParaRPr lang="en-GB" sz="1100" dirty="0"/>
          </a:p>
        </p:txBody>
      </p:sp>
      <p:sp>
        <p:nvSpPr>
          <p:cNvPr id="21" name="Oval 20"/>
          <p:cNvSpPr/>
          <p:nvPr/>
        </p:nvSpPr>
        <p:spPr>
          <a:xfrm>
            <a:off x="4236856" y="694818"/>
            <a:ext cx="684000" cy="684000"/>
          </a:xfrm>
          <a:prstGeom prst="ellipse">
            <a:avLst/>
          </a:prstGeom>
          <a:solidFill>
            <a:srgbClr val="E74C3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dirty="0">
              <a:solidFill>
                <a:schemeClr val="bg1"/>
              </a:solidFill>
            </a:endParaRPr>
          </a:p>
        </p:txBody>
      </p:sp>
      <p:sp>
        <p:nvSpPr>
          <p:cNvPr id="24" name="Oval 23"/>
          <p:cNvSpPr/>
          <p:nvPr/>
        </p:nvSpPr>
        <p:spPr>
          <a:xfrm>
            <a:off x="4216554" y="2255936"/>
            <a:ext cx="684000" cy="675811"/>
          </a:xfrm>
          <a:prstGeom prst="ellipse">
            <a:avLst/>
          </a:prstGeom>
          <a:solidFill>
            <a:srgbClr val="3D9FA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dirty="0">
              <a:solidFill>
                <a:schemeClr val="bg1"/>
              </a:solidFill>
            </a:endParaRPr>
          </a:p>
        </p:txBody>
      </p:sp>
      <p:sp>
        <p:nvSpPr>
          <p:cNvPr id="26" name="Oval 25"/>
          <p:cNvSpPr/>
          <p:nvPr/>
        </p:nvSpPr>
        <p:spPr>
          <a:xfrm>
            <a:off x="4216554" y="3812754"/>
            <a:ext cx="684000" cy="684000"/>
          </a:xfrm>
          <a:prstGeom prst="ellipse">
            <a:avLst/>
          </a:prstGeom>
          <a:solidFill>
            <a:srgbClr val="FEB83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100" dirty="0">
              <a:solidFill>
                <a:schemeClr val="bg1"/>
              </a:solidFill>
            </a:endParaRPr>
          </a:p>
        </p:txBody>
      </p:sp>
      <p:cxnSp>
        <p:nvCxnSpPr>
          <p:cNvPr id="31" name="Straight Connector 30"/>
          <p:cNvCxnSpPr>
            <a:endCxn id="21" idx="2"/>
          </p:cNvCxnSpPr>
          <p:nvPr/>
        </p:nvCxnSpPr>
        <p:spPr>
          <a:xfrm>
            <a:off x="3560130" y="1036818"/>
            <a:ext cx="676726" cy="0"/>
          </a:xfrm>
          <a:prstGeom prst="line">
            <a:avLst/>
          </a:prstGeom>
          <a:ln w="12700">
            <a:solidFill>
              <a:srgbClr val="E74C3C"/>
            </a:solidFill>
            <a:head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4" idx="2"/>
          </p:cNvCxnSpPr>
          <p:nvPr/>
        </p:nvCxnSpPr>
        <p:spPr>
          <a:xfrm>
            <a:off x="3549979" y="2592777"/>
            <a:ext cx="666575" cy="1065"/>
          </a:xfrm>
          <a:prstGeom prst="line">
            <a:avLst/>
          </a:prstGeom>
          <a:ln w="12700">
            <a:solidFill>
              <a:srgbClr val="3D9FAC"/>
            </a:solidFill>
            <a:head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6" idx="2"/>
          </p:cNvCxnSpPr>
          <p:nvPr/>
        </p:nvCxnSpPr>
        <p:spPr>
          <a:xfrm>
            <a:off x="3705726" y="4154754"/>
            <a:ext cx="510828" cy="0"/>
          </a:xfrm>
          <a:prstGeom prst="line">
            <a:avLst/>
          </a:prstGeom>
          <a:ln w="12700">
            <a:solidFill>
              <a:srgbClr val="FEB834"/>
            </a:solidFill>
            <a:headEnd type="ova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245674" y="1863143"/>
            <a:ext cx="4150785" cy="1461399"/>
          </a:xfrm>
          <a:prstGeom prst="roundRect">
            <a:avLst>
              <a:gd name="adj" fmla="val 50000"/>
            </a:avLst>
          </a:prstGeom>
          <a:noFill/>
          <a:ln w="28575" cmpd="sng">
            <a:solidFill>
              <a:srgbClr val="3996A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33"/>
          <p:cNvSpPr/>
          <p:nvPr/>
        </p:nvSpPr>
        <p:spPr>
          <a:xfrm>
            <a:off x="4236856" y="226110"/>
            <a:ext cx="4150785" cy="1520469"/>
          </a:xfrm>
          <a:prstGeom prst="roundRect">
            <a:avLst>
              <a:gd name="adj" fmla="val 50000"/>
            </a:avLst>
          </a:prstGeom>
          <a:noFill/>
          <a:ln w="28575" cmpd="sng">
            <a:solidFill>
              <a:srgbClr val="E14A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FF0000"/>
                </a:solidFill>
              </a:ln>
            </a:endParaRPr>
          </a:p>
        </p:txBody>
      </p:sp>
      <p:sp>
        <p:nvSpPr>
          <p:cNvPr id="37" name="Rounded Rectangle 36"/>
          <p:cNvSpPr/>
          <p:nvPr/>
        </p:nvSpPr>
        <p:spPr>
          <a:xfrm>
            <a:off x="4236855" y="3495774"/>
            <a:ext cx="4150785" cy="1523671"/>
          </a:xfrm>
          <a:prstGeom prst="roundRect">
            <a:avLst>
              <a:gd name="adj" fmla="val 50000"/>
            </a:avLst>
          </a:prstGeom>
          <a:noFill/>
          <a:ln w="28575" cmpd="sng">
            <a:solidFill>
              <a:srgbClr val="FEB83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82880" y="779646"/>
            <a:ext cx="3522846" cy="4247317"/>
          </a:xfrm>
          <a:prstGeom prst="rect">
            <a:avLst/>
          </a:prstGeom>
        </p:spPr>
        <p:txBody>
          <a:bodyPr wrap="square">
            <a:spAutoFit/>
          </a:bodyPr>
          <a:lstStyle/>
          <a:p>
            <a:r>
              <a:rPr lang="en-GB" dirty="0"/>
              <a:t>TASKS  1. Propose four nutritional </a:t>
            </a:r>
            <a:r>
              <a:rPr lang="en-GB" dirty="0" smtClean="0"/>
              <a:t>dishes to meet the needs of the brief. </a:t>
            </a:r>
          </a:p>
          <a:p>
            <a:endParaRPr lang="en-GB" dirty="0" smtClean="0"/>
          </a:p>
          <a:p>
            <a:endParaRPr lang="en-GB" dirty="0"/>
          </a:p>
          <a:p>
            <a:endParaRPr lang="en-GB" dirty="0"/>
          </a:p>
          <a:p>
            <a:r>
              <a:rPr lang="en-GB" dirty="0" smtClean="0"/>
              <a:t> </a:t>
            </a:r>
            <a:r>
              <a:rPr lang="en-GB" dirty="0"/>
              <a:t>2. Plan for the production of two dishes that could be included on the menu.   </a:t>
            </a:r>
            <a:endParaRPr lang="en-GB" dirty="0" smtClean="0"/>
          </a:p>
          <a:p>
            <a:endParaRPr lang="en-GB" dirty="0"/>
          </a:p>
          <a:p>
            <a:endParaRPr lang="en-GB" dirty="0" smtClean="0"/>
          </a:p>
          <a:p>
            <a:endParaRPr lang="en-GB" dirty="0"/>
          </a:p>
          <a:p>
            <a:r>
              <a:rPr lang="en-GB" dirty="0" smtClean="0"/>
              <a:t>3</a:t>
            </a:r>
            <a:r>
              <a:rPr lang="en-GB" dirty="0"/>
              <a:t>. Prepare, cook and present the two dishes that the apprentice will prepare and cook. </a:t>
            </a:r>
          </a:p>
        </p:txBody>
      </p:sp>
    </p:spTree>
    <p:extLst>
      <p:ext uri="{BB962C8B-B14F-4D97-AF65-F5344CB8AC3E}">
        <p14:creationId xmlns:p14="http://schemas.microsoft.com/office/powerpoint/2010/main" val="689175832"/>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low_poly_backgroun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929765"/>
            <a:ext cx="9144000" cy="1213735"/>
          </a:xfrm>
          <a:prstGeom prst="rect">
            <a:avLst/>
          </a:prstGeom>
        </p:spPr>
      </p:pic>
      <p:sp>
        <p:nvSpPr>
          <p:cNvPr id="13" name="Rounded Rectangle 12"/>
          <p:cNvSpPr/>
          <p:nvPr/>
        </p:nvSpPr>
        <p:spPr>
          <a:xfrm>
            <a:off x="7218499" y="4091870"/>
            <a:ext cx="1778220" cy="868201"/>
          </a:xfrm>
          <a:prstGeom prst="roundRect">
            <a:avLst>
              <a:gd name="adj" fmla="val 3329"/>
            </a:avLst>
          </a:prstGeom>
          <a:solidFill>
            <a:srgbClr val="5EB2D5"/>
          </a:solidFill>
          <a:ln w="31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339764" y="162930"/>
            <a:ext cx="10389806" cy="54864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600" dirty="0" smtClean="0"/>
              <a:t>Task 1                           </a:t>
            </a:r>
            <a:endParaRPr lang="en-GB" sz="3600" dirty="0"/>
          </a:p>
        </p:txBody>
      </p:sp>
      <p:sp>
        <p:nvSpPr>
          <p:cNvPr id="11" name="Content Placeholder 2"/>
          <p:cNvSpPr txBox="1">
            <a:spLocks/>
          </p:cNvSpPr>
          <p:nvPr/>
        </p:nvSpPr>
        <p:spPr>
          <a:xfrm>
            <a:off x="395536" y="817662"/>
            <a:ext cx="3096344" cy="249477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400" dirty="0" smtClean="0"/>
              <a:t>AC 1.1. Describe the functions of nutrients in the human body.</a:t>
            </a:r>
          </a:p>
          <a:p>
            <a:endParaRPr lang="en-GB" sz="1400" dirty="0" smtClean="0"/>
          </a:p>
          <a:p>
            <a:r>
              <a:rPr lang="en-GB" sz="1400" dirty="0" smtClean="0"/>
              <a:t>AC 1.2. Compare nutritional needs of specific groups.</a:t>
            </a:r>
          </a:p>
          <a:p>
            <a:endParaRPr lang="en-GB" sz="1400" dirty="0" smtClean="0"/>
          </a:p>
          <a:p>
            <a:r>
              <a:rPr lang="en-GB" sz="1400" dirty="0" smtClean="0"/>
              <a:t>AC1.3. Explain the characteristics of unsatisfactory nutritional intake. </a:t>
            </a:r>
          </a:p>
          <a:p>
            <a:endParaRPr lang="en-GB" sz="1400" dirty="0"/>
          </a:p>
          <a:p>
            <a:r>
              <a:rPr lang="en-GB" sz="1400" dirty="0" smtClean="0"/>
              <a:t>AC 1.4. Explain how cooking methods impact on nutritional value</a:t>
            </a:r>
          </a:p>
        </p:txBody>
      </p:sp>
      <p:sp>
        <p:nvSpPr>
          <p:cNvPr id="23" name="Freeform 22"/>
          <p:cNvSpPr/>
          <p:nvPr/>
        </p:nvSpPr>
        <p:spPr>
          <a:xfrm>
            <a:off x="3591513" y="796509"/>
            <a:ext cx="359790" cy="35979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B447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24" name="Freeform 23"/>
          <p:cNvSpPr/>
          <p:nvPr/>
        </p:nvSpPr>
        <p:spPr>
          <a:xfrm>
            <a:off x="3591513" y="1896636"/>
            <a:ext cx="359790" cy="35979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95B155"/>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25" name="Freeform 24"/>
          <p:cNvSpPr/>
          <p:nvPr/>
        </p:nvSpPr>
        <p:spPr>
          <a:xfrm>
            <a:off x="3591513" y="3132540"/>
            <a:ext cx="359790" cy="35979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FEB833"/>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26" name="Freeform 25"/>
          <p:cNvSpPr/>
          <p:nvPr/>
        </p:nvSpPr>
        <p:spPr>
          <a:xfrm>
            <a:off x="8479780" y="817662"/>
            <a:ext cx="359790" cy="35979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215968"/>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27" name="Freeform 26"/>
          <p:cNvSpPr/>
          <p:nvPr/>
        </p:nvSpPr>
        <p:spPr>
          <a:xfrm>
            <a:off x="8479780" y="1883382"/>
            <a:ext cx="359790" cy="35979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E14A3A"/>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28" name="Freeform 27"/>
          <p:cNvSpPr/>
          <p:nvPr/>
        </p:nvSpPr>
        <p:spPr>
          <a:xfrm>
            <a:off x="8490032" y="3357135"/>
            <a:ext cx="359790" cy="35979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EB2D5"/>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grpSp>
        <p:nvGrpSpPr>
          <p:cNvPr id="5" name="Group 4"/>
          <p:cNvGrpSpPr/>
          <p:nvPr/>
        </p:nvGrpSpPr>
        <p:grpSpPr>
          <a:xfrm>
            <a:off x="5127325" y="1250908"/>
            <a:ext cx="2044628" cy="1881632"/>
            <a:chOff x="5127324" y="1107264"/>
            <a:chExt cx="2384247" cy="2194177"/>
          </a:xfrm>
        </p:grpSpPr>
        <p:sp>
          <p:nvSpPr>
            <p:cNvPr id="15" name="Freeform 14"/>
            <p:cNvSpPr/>
            <p:nvPr/>
          </p:nvSpPr>
          <p:spPr>
            <a:xfrm>
              <a:off x="5548733" y="1510610"/>
              <a:ext cx="1544101" cy="1544101"/>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rgbClr val="3D9FAC"/>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7843" tIns="437843" rIns="437843" bIns="437843" numCol="1" spcCol="1270" anchor="ctr" anchorCtr="0">
              <a:noAutofit/>
            </a:bodyPr>
            <a:lstStyle/>
            <a:p>
              <a:pPr lvl="0" algn="ctr" defTabSz="2489200">
                <a:lnSpc>
                  <a:spcPct val="90000"/>
                </a:lnSpc>
                <a:spcBef>
                  <a:spcPct val="0"/>
                </a:spcBef>
                <a:spcAft>
                  <a:spcPct val="35000"/>
                </a:spcAft>
              </a:pPr>
              <a:endParaRPr lang="en-US" sz="5600" kern="1200"/>
            </a:p>
          </p:txBody>
        </p:sp>
        <p:sp>
          <p:nvSpPr>
            <p:cNvPr id="16" name="Freeform 15"/>
            <p:cNvSpPr/>
            <p:nvPr/>
          </p:nvSpPr>
          <p:spPr>
            <a:xfrm>
              <a:off x="5520601" y="1111069"/>
              <a:ext cx="646821" cy="646821"/>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B447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18" name="Freeform 17"/>
            <p:cNvSpPr/>
            <p:nvPr/>
          </p:nvSpPr>
          <p:spPr>
            <a:xfrm>
              <a:off x="5534667" y="2668686"/>
              <a:ext cx="632755" cy="632755"/>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FEB834"/>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19" name="Freeform 18"/>
            <p:cNvSpPr/>
            <p:nvPr/>
          </p:nvSpPr>
          <p:spPr>
            <a:xfrm>
              <a:off x="5127324" y="1896636"/>
              <a:ext cx="650626" cy="650626"/>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94B155"/>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20" name="TextBox 19"/>
            <p:cNvSpPr txBox="1"/>
            <p:nvPr/>
          </p:nvSpPr>
          <p:spPr>
            <a:xfrm>
              <a:off x="5726611" y="1935596"/>
              <a:ext cx="1213713" cy="538349"/>
            </a:xfrm>
            <a:prstGeom prst="rect">
              <a:avLst/>
            </a:prstGeom>
            <a:noFill/>
            <a:ln w="3175">
              <a:noFill/>
            </a:ln>
          </p:spPr>
          <p:txBody>
            <a:bodyPr wrap="square" rtlCol="0">
              <a:spAutoFit/>
            </a:bodyPr>
            <a:lstStyle/>
            <a:p>
              <a:pPr algn="ctr"/>
              <a:r>
                <a:rPr lang="en-US" sz="2400" b="1" dirty="0" smtClean="0">
                  <a:solidFill>
                    <a:schemeClr val="bg1"/>
                  </a:solidFill>
                  <a:ea typeface="Open Sans" panose="020B0606030504020204" pitchFamily="34" charset="0"/>
                  <a:cs typeface="Open Sans" panose="020B0606030504020204" pitchFamily="34" charset="0"/>
                </a:rPr>
                <a:t>TASK 1</a:t>
              </a:r>
              <a:r>
                <a:rPr lang="en-US" sz="1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1" name="Freeform 20"/>
            <p:cNvSpPr/>
            <p:nvPr/>
          </p:nvSpPr>
          <p:spPr>
            <a:xfrm>
              <a:off x="6442208" y="2650815"/>
              <a:ext cx="650626" cy="650626"/>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EB3D5"/>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22" name="Freeform 21"/>
            <p:cNvSpPr/>
            <p:nvPr/>
          </p:nvSpPr>
          <p:spPr>
            <a:xfrm>
              <a:off x="6442208" y="1107264"/>
              <a:ext cx="650626" cy="650626"/>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5">
                <a:lumMod val="50000"/>
              </a:schemeClr>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sp>
          <p:nvSpPr>
            <p:cNvPr id="17" name="Freeform 16"/>
            <p:cNvSpPr/>
            <p:nvPr/>
          </p:nvSpPr>
          <p:spPr>
            <a:xfrm>
              <a:off x="6860945" y="1952330"/>
              <a:ext cx="650626" cy="650626"/>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E74C3C"/>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p:txBody>
        </p:sp>
      </p:grpSp>
      <p:sp>
        <p:nvSpPr>
          <p:cNvPr id="30" name="TextBox 29"/>
          <p:cNvSpPr txBox="1"/>
          <p:nvPr/>
        </p:nvSpPr>
        <p:spPr>
          <a:xfrm>
            <a:off x="6682076" y="1753681"/>
            <a:ext cx="1834727" cy="400110"/>
          </a:xfrm>
          <a:prstGeom prst="rect">
            <a:avLst/>
          </a:prstGeom>
          <a:noFill/>
        </p:spPr>
        <p:txBody>
          <a:bodyPr wrap="square" rtlCol="0">
            <a:spAutoFit/>
          </a:bodyPr>
          <a:lstStyle/>
          <a:p>
            <a:pPr algn="r"/>
            <a:r>
              <a:rPr lang="en-GB" sz="1000" dirty="0" smtClean="0">
                <a:latin typeface="Calibri" pitchFamily="34" charset="0"/>
                <a:cs typeface="Calibri" pitchFamily="34" charset="0"/>
              </a:rPr>
              <a:t>What happens if you don’t eat a balanced diet?</a:t>
            </a:r>
          </a:p>
        </p:txBody>
      </p:sp>
      <p:sp>
        <p:nvSpPr>
          <p:cNvPr id="32" name="Text Box 9"/>
          <p:cNvSpPr txBox="1">
            <a:spLocks noChangeArrowheads="1"/>
          </p:cNvSpPr>
          <p:nvPr/>
        </p:nvSpPr>
        <p:spPr bwMode="auto">
          <a:xfrm>
            <a:off x="7210751" y="808843"/>
            <a:ext cx="1143000"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lang="en-GB" sz="1000" dirty="0" smtClean="0">
                <a:solidFill>
                  <a:srgbClr val="000000"/>
                </a:solidFill>
                <a:latin typeface="Calibri" pitchFamily="34" charset="0"/>
              </a:rPr>
              <a:t>Who needs what for their body?</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Freeform 8"/>
          <p:cNvSpPr/>
          <p:nvPr/>
        </p:nvSpPr>
        <p:spPr>
          <a:xfrm>
            <a:off x="7117635" y="2204672"/>
            <a:ext cx="1472918" cy="328877"/>
          </a:xfrm>
          <a:custGeom>
            <a:avLst/>
            <a:gdLst>
              <a:gd name="connsiteX0" fmla="*/ 0 w 1472918"/>
              <a:gd name="connsiteY0" fmla="*/ 167555 h 435569"/>
              <a:gd name="connsiteX1" fmla="*/ 776148 w 1472918"/>
              <a:gd name="connsiteY1" fmla="*/ 432116 h 435569"/>
              <a:gd name="connsiteX2" fmla="*/ 1472918 w 1472918"/>
              <a:gd name="connsiteY2" fmla="*/ 0 h 435569"/>
            </a:gdLst>
            <a:ahLst/>
            <a:cxnLst>
              <a:cxn ang="0">
                <a:pos x="connsiteX0" y="connsiteY0"/>
              </a:cxn>
              <a:cxn ang="0">
                <a:pos x="connsiteX1" y="connsiteY1"/>
              </a:cxn>
              <a:cxn ang="0">
                <a:pos x="connsiteX2" y="connsiteY2"/>
              </a:cxn>
            </a:cxnLst>
            <a:rect l="l" t="t" r="r" b="b"/>
            <a:pathLst>
              <a:path w="1472918" h="435569">
                <a:moveTo>
                  <a:pt x="0" y="167555"/>
                </a:moveTo>
                <a:cubicBezTo>
                  <a:pt x="265331" y="313798"/>
                  <a:pt x="530662" y="460042"/>
                  <a:pt x="776148" y="432116"/>
                </a:cubicBezTo>
                <a:cubicBezTo>
                  <a:pt x="1021634" y="404190"/>
                  <a:pt x="1347970" y="88187"/>
                  <a:pt x="1472918" y="0"/>
                </a:cubicBezTo>
              </a:path>
            </a:pathLst>
          </a:custGeom>
          <a:ln>
            <a:solidFill>
              <a:srgbClr val="E14A3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a:off x="6667822" y="563479"/>
            <a:ext cx="1887452" cy="724050"/>
          </a:xfrm>
          <a:custGeom>
            <a:avLst/>
            <a:gdLst>
              <a:gd name="connsiteX0" fmla="*/ 1887452 w 1887452"/>
              <a:gd name="connsiteY0" fmla="*/ 283115 h 724050"/>
              <a:gd name="connsiteX1" fmla="*/ 1561117 w 1887452"/>
              <a:gd name="connsiteY1" fmla="*/ 917 h 724050"/>
              <a:gd name="connsiteX2" fmla="*/ 449813 w 1887452"/>
              <a:gd name="connsiteY2" fmla="*/ 212566 h 724050"/>
              <a:gd name="connsiteX3" fmla="*/ 0 w 1887452"/>
              <a:gd name="connsiteY3" fmla="*/ 724050 h 724050"/>
            </a:gdLst>
            <a:ahLst/>
            <a:cxnLst>
              <a:cxn ang="0">
                <a:pos x="connsiteX0" y="connsiteY0"/>
              </a:cxn>
              <a:cxn ang="0">
                <a:pos x="connsiteX1" y="connsiteY1"/>
              </a:cxn>
              <a:cxn ang="0">
                <a:pos x="connsiteX2" y="connsiteY2"/>
              </a:cxn>
              <a:cxn ang="0">
                <a:pos x="connsiteX3" y="connsiteY3"/>
              </a:cxn>
            </a:cxnLst>
            <a:rect l="l" t="t" r="r" b="b"/>
            <a:pathLst>
              <a:path w="1887452" h="724050">
                <a:moveTo>
                  <a:pt x="1887452" y="283115"/>
                </a:moveTo>
                <a:cubicBezTo>
                  <a:pt x="1844087" y="147895"/>
                  <a:pt x="1800723" y="12675"/>
                  <a:pt x="1561117" y="917"/>
                </a:cubicBezTo>
                <a:cubicBezTo>
                  <a:pt x="1321511" y="-10841"/>
                  <a:pt x="709999" y="92044"/>
                  <a:pt x="449813" y="212566"/>
                </a:cubicBezTo>
                <a:cubicBezTo>
                  <a:pt x="189627" y="333088"/>
                  <a:pt x="24990" y="678487"/>
                  <a:pt x="0" y="724050"/>
                </a:cubicBezTo>
              </a:path>
            </a:pathLst>
          </a:custGeom>
          <a:ln>
            <a:solidFill>
              <a:srgbClr val="215968"/>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a:off x="6779289" y="2842125"/>
            <a:ext cx="1811264" cy="580830"/>
          </a:xfrm>
          <a:custGeom>
            <a:avLst/>
            <a:gdLst>
              <a:gd name="connsiteX0" fmla="*/ 0 w 1737514"/>
              <a:gd name="connsiteY0" fmla="*/ 58900 h 526290"/>
              <a:gd name="connsiteX1" fmla="*/ 784968 w 1737514"/>
              <a:gd name="connsiteY1" fmla="*/ 41263 h 526290"/>
              <a:gd name="connsiteX2" fmla="*/ 1737514 w 1737514"/>
              <a:gd name="connsiteY2" fmla="*/ 526290 h 526290"/>
            </a:gdLst>
            <a:ahLst/>
            <a:cxnLst>
              <a:cxn ang="0">
                <a:pos x="connsiteX0" y="connsiteY0"/>
              </a:cxn>
              <a:cxn ang="0">
                <a:pos x="connsiteX1" y="connsiteY1"/>
              </a:cxn>
              <a:cxn ang="0">
                <a:pos x="connsiteX2" y="connsiteY2"/>
              </a:cxn>
            </a:cxnLst>
            <a:rect l="l" t="t" r="r" b="b"/>
            <a:pathLst>
              <a:path w="1737514" h="526290">
                <a:moveTo>
                  <a:pt x="0" y="58900"/>
                </a:moveTo>
                <a:cubicBezTo>
                  <a:pt x="247691" y="11132"/>
                  <a:pt x="495382" y="-36635"/>
                  <a:pt x="784968" y="41263"/>
                </a:cubicBezTo>
                <a:cubicBezTo>
                  <a:pt x="1074554" y="119161"/>
                  <a:pt x="1569937" y="455741"/>
                  <a:pt x="1737514" y="526290"/>
                </a:cubicBezTo>
              </a:path>
            </a:pathLst>
          </a:custGeom>
          <a:ln>
            <a:solidFill>
              <a:srgbClr val="5EB2D5"/>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Text Box 12"/>
          <p:cNvSpPr txBox="1">
            <a:spLocks noChangeArrowheads="1"/>
          </p:cNvSpPr>
          <p:nvPr/>
        </p:nvSpPr>
        <p:spPr bwMode="auto">
          <a:xfrm>
            <a:off x="3977763" y="820220"/>
            <a:ext cx="1819275"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smtClean="0">
                <a:ln>
                  <a:noFill/>
                </a:ln>
                <a:solidFill>
                  <a:srgbClr val="000000"/>
                </a:solidFill>
                <a:effectLst/>
                <a:latin typeface="Calibri" pitchFamily="34" charset="0"/>
              </a:rPr>
              <a:t>Functions of nutrients in the body</a:t>
            </a:r>
            <a:endParaRPr kumimoji="0" lang="en-US" sz="1800" b="0" i="0" u="none" strike="noStrike" cap="none" normalizeH="0" baseline="0" dirty="0" smtClean="0">
              <a:ln>
                <a:noFill/>
              </a:ln>
              <a:solidFill>
                <a:schemeClr val="tx1"/>
              </a:solidFill>
              <a:effectLst/>
              <a:latin typeface="Arial" pitchFamily="34" charset="0"/>
            </a:endParaRPr>
          </a:p>
        </p:txBody>
      </p:sp>
      <p:sp>
        <p:nvSpPr>
          <p:cNvPr id="37" name="Freeform 36"/>
          <p:cNvSpPr/>
          <p:nvPr/>
        </p:nvSpPr>
        <p:spPr>
          <a:xfrm>
            <a:off x="3907202" y="1067061"/>
            <a:ext cx="1569937" cy="423297"/>
          </a:xfrm>
          <a:custGeom>
            <a:avLst/>
            <a:gdLst>
              <a:gd name="connsiteX0" fmla="*/ 0 w 1569937"/>
              <a:gd name="connsiteY0" fmla="*/ 0 h 423297"/>
              <a:gd name="connsiteX1" fmla="*/ 493913 w 1569937"/>
              <a:gd name="connsiteY1" fmla="*/ 273380 h 423297"/>
              <a:gd name="connsiteX2" fmla="*/ 1569937 w 1569937"/>
              <a:gd name="connsiteY2" fmla="*/ 423297 h 423297"/>
            </a:gdLst>
            <a:ahLst/>
            <a:cxnLst>
              <a:cxn ang="0">
                <a:pos x="connsiteX0" y="connsiteY0"/>
              </a:cxn>
              <a:cxn ang="0">
                <a:pos x="connsiteX1" y="connsiteY1"/>
              </a:cxn>
              <a:cxn ang="0">
                <a:pos x="connsiteX2" y="connsiteY2"/>
              </a:cxn>
            </a:cxnLst>
            <a:rect l="l" t="t" r="r" b="b"/>
            <a:pathLst>
              <a:path w="1569937" h="423297">
                <a:moveTo>
                  <a:pt x="0" y="0"/>
                </a:moveTo>
                <a:cubicBezTo>
                  <a:pt x="116128" y="101415"/>
                  <a:pt x="232257" y="202831"/>
                  <a:pt x="493913" y="273380"/>
                </a:cubicBezTo>
                <a:cubicBezTo>
                  <a:pt x="755569" y="343929"/>
                  <a:pt x="1386190" y="420358"/>
                  <a:pt x="1569937" y="423297"/>
                </a:cubicBezTo>
              </a:path>
            </a:pathLst>
          </a:custGeom>
          <a:ln>
            <a:solidFill>
              <a:srgbClr val="5B447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3977763" y="1946630"/>
            <a:ext cx="904374" cy="553998"/>
          </a:xfrm>
          <a:prstGeom prst="rect">
            <a:avLst/>
          </a:prstGeom>
          <a:noFill/>
        </p:spPr>
        <p:txBody>
          <a:bodyPr wrap="square" rtlCol="0">
            <a:spAutoFit/>
          </a:bodyPr>
          <a:lstStyle/>
          <a:p>
            <a:r>
              <a:rPr lang="en-GB" sz="1000" dirty="0" smtClean="0">
                <a:latin typeface="Calibri" pitchFamily="34" charset="0"/>
                <a:cs typeface="Calibri" pitchFamily="34" charset="0"/>
              </a:rPr>
              <a:t>How does cooking affect food</a:t>
            </a:r>
            <a:endParaRPr lang="en-GB" sz="1000" dirty="0">
              <a:latin typeface="Calibri" pitchFamily="34" charset="0"/>
              <a:cs typeface="Calibri" pitchFamily="34" charset="0"/>
            </a:endParaRPr>
          </a:p>
        </p:txBody>
      </p:sp>
      <p:sp>
        <p:nvSpPr>
          <p:cNvPr id="45" name="TextBox 44"/>
          <p:cNvSpPr txBox="1"/>
          <p:nvPr/>
        </p:nvSpPr>
        <p:spPr>
          <a:xfrm>
            <a:off x="3977763" y="3069803"/>
            <a:ext cx="904374" cy="707886"/>
          </a:xfrm>
          <a:prstGeom prst="rect">
            <a:avLst/>
          </a:prstGeom>
          <a:noFill/>
        </p:spPr>
        <p:txBody>
          <a:bodyPr wrap="square" rtlCol="0">
            <a:spAutoFit/>
          </a:bodyPr>
          <a:lstStyle/>
          <a:p>
            <a:r>
              <a:rPr lang="en-GB" sz="1000" dirty="0" smtClean="0">
                <a:latin typeface="Calibri" pitchFamily="34" charset="0"/>
                <a:cs typeface="Calibri" pitchFamily="34" charset="0"/>
              </a:rPr>
              <a:t>How am I going to present this work?</a:t>
            </a:r>
            <a:endParaRPr lang="en-GB" sz="1000" dirty="0">
              <a:latin typeface="Calibri" pitchFamily="34" charset="0"/>
              <a:cs typeface="Calibri" pitchFamily="34" charset="0"/>
            </a:endParaRPr>
          </a:p>
        </p:txBody>
      </p:sp>
      <p:sp>
        <p:nvSpPr>
          <p:cNvPr id="38" name="Freeform 37"/>
          <p:cNvSpPr/>
          <p:nvPr/>
        </p:nvSpPr>
        <p:spPr>
          <a:xfrm>
            <a:off x="3754923" y="2736453"/>
            <a:ext cx="1748676" cy="411819"/>
          </a:xfrm>
          <a:custGeom>
            <a:avLst/>
            <a:gdLst>
              <a:gd name="connsiteX0" fmla="*/ 11161 w 1748676"/>
              <a:gd name="connsiteY0" fmla="*/ 411819 h 411819"/>
              <a:gd name="connsiteX1" fmla="*/ 258118 w 1748676"/>
              <a:gd name="connsiteY1" fmla="*/ 6159 h 411819"/>
              <a:gd name="connsiteX2" fmla="*/ 1748676 w 1748676"/>
              <a:gd name="connsiteY2" fmla="*/ 156077 h 411819"/>
            </a:gdLst>
            <a:ahLst/>
            <a:cxnLst>
              <a:cxn ang="0">
                <a:pos x="connsiteX0" y="connsiteY0"/>
              </a:cxn>
              <a:cxn ang="0">
                <a:pos x="connsiteX1" y="connsiteY1"/>
              </a:cxn>
              <a:cxn ang="0">
                <a:pos x="connsiteX2" y="connsiteY2"/>
              </a:cxn>
            </a:cxnLst>
            <a:rect l="l" t="t" r="r" b="b"/>
            <a:pathLst>
              <a:path w="1748676" h="411819">
                <a:moveTo>
                  <a:pt x="11161" y="411819"/>
                </a:moveTo>
                <a:cubicBezTo>
                  <a:pt x="-10154" y="230301"/>
                  <a:pt x="-31468" y="48783"/>
                  <a:pt x="258118" y="6159"/>
                </a:cubicBezTo>
                <a:cubicBezTo>
                  <a:pt x="547704" y="-36465"/>
                  <a:pt x="1748676" y="156077"/>
                  <a:pt x="1748676" y="156077"/>
                </a:cubicBezTo>
              </a:path>
            </a:pathLst>
          </a:custGeom>
          <a:ln>
            <a:solidFill>
              <a:srgbClr val="FEB833"/>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3898382" y="1811425"/>
            <a:ext cx="1270062" cy="322698"/>
          </a:xfrm>
          <a:custGeom>
            <a:avLst/>
            <a:gdLst>
              <a:gd name="connsiteX0" fmla="*/ 0 w 1270062"/>
              <a:gd name="connsiteY0" fmla="*/ 155143 h 322698"/>
              <a:gd name="connsiteX1" fmla="*/ 485093 w 1270062"/>
              <a:gd name="connsiteY1" fmla="*/ 5225 h 322698"/>
              <a:gd name="connsiteX2" fmla="*/ 1270062 w 1270062"/>
              <a:gd name="connsiteY2" fmla="*/ 322698 h 322698"/>
            </a:gdLst>
            <a:ahLst/>
            <a:cxnLst>
              <a:cxn ang="0">
                <a:pos x="connsiteX0" y="connsiteY0"/>
              </a:cxn>
              <a:cxn ang="0">
                <a:pos x="connsiteX1" y="connsiteY1"/>
              </a:cxn>
              <a:cxn ang="0">
                <a:pos x="connsiteX2" y="connsiteY2"/>
              </a:cxn>
            </a:cxnLst>
            <a:rect l="l" t="t" r="r" b="b"/>
            <a:pathLst>
              <a:path w="1270062" h="322698">
                <a:moveTo>
                  <a:pt x="0" y="155143"/>
                </a:moveTo>
                <a:cubicBezTo>
                  <a:pt x="136708" y="66221"/>
                  <a:pt x="273416" y="-22701"/>
                  <a:pt x="485093" y="5225"/>
                </a:cubicBezTo>
                <a:cubicBezTo>
                  <a:pt x="696770" y="33151"/>
                  <a:pt x="1137764" y="288893"/>
                  <a:pt x="1270062" y="322698"/>
                </a:cubicBezTo>
              </a:path>
            </a:pathLst>
          </a:custGeom>
          <a:ln>
            <a:solidFill>
              <a:srgbClr val="95B155"/>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TextBox 38"/>
          <p:cNvSpPr txBox="1"/>
          <p:nvPr/>
        </p:nvSpPr>
        <p:spPr>
          <a:xfrm>
            <a:off x="7210751" y="4091870"/>
            <a:ext cx="1731026" cy="307777"/>
          </a:xfrm>
          <a:prstGeom prst="rect">
            <a:avLst/>
          </a:prstGeom>
          <a:noFill/>
        </p:spPr>
        <p:txBody>
          <a:bodyPr wrap="square" rtlCol="0">
            <a:spAutoFit/>
          </a:bodyPr>
          <a:lstStyle/>
          <a:p>
            <a:r>
              <a:rPr lang="en-GB" sz="1400" dirty="0" smtClean="0">
                <a:solidFill>
                  <a:schemeClr val="bg1"/>
                </a:solidFill>
              </a:rPr>
              <a:t> </a:t>
            </a:r>
            <a:endParaRPr lang="en-GB" sz="1400" dirty="0">
              <a:solidFill>
                <a:schemeClr val="bg1"/>
              </a:solidFill>
            </a:endParaRPr>
          </a:p>
        </p:txBody>
      </p:sp>
      <p:sp>
        <p:nvSpPr>
          <p:cNvPr id="3" name="TextBox 2"/>
          <p:cNvSpPr txBox="1"/>
          <p:nvPr/>
        </p:nvSpPr>
        <p:spPr>
          <a:xfrm>
            <a:off x="6837939" y="3423746"/>
            <a:ext cx="1547218" cy="246221"/>
          </a:xfrm>
          <a:prstGeom prst="rect">
            <a:avLst/>
          </a:prstGeom>
          <a:noFill/>
        </p:spPr>
        <p:txBody>
          <a:bodyPr wrap="none" rtlCol="0">
            <a:spAutoFit/>
          </a:bodyPr>
          <a:lstStyle/>
          <a:p>
            <a:r>
              <a:rPr lang="en-GB" sz="1000" dirty="0" smtClean="0">
                <a:latin typeface="Calibri" pitchFamily="34" charset="0"/>
                <a:cs typeface="Calibri" pitchFamily="34" charset="0"/>
              </a:rPr>
              <a:t>What resources can I use?</a:t>
            </a:r>
            <a:endParaRPr lang="en-GB" sz="1000" dirty="0">
              <a:latin typeface="Calibri" pitchFamily="34" charset="0"/>
              <a:cs typeface="Calibri" pitchFamily="34" charset="0"/>
            </a:endParaRPr>
          </a:p>
        </p:txBody>
      </p:sp>
      <p:sp>
        <p:nvSpPr>
          <p:cNvPr id="41" name="Rounded Rectangle 40"/>
          <p:cNvSpPr/>
          <p:nvPr/>
        </p:nvSpPr>
        <p:spPr>
          <a:xfrm>
            <a:off x="165488" y="4083144"/>
            <a:ext cx="1778220" cy="868201"/>
          </a:xfrm>
          <a:prstGeom prst="roundRect">
            <a:avLst>
              <a:gd name="adj" fmla="val 3329"/>
            </a:avLst>
          </a:prstGeom>
          <a:solidFill>
            <a:srgbClr val="5EB2D5"/>
          </a:solidFill>
          <a:ln w="31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41"/>
          <p:cNvSpPr/>
          <p:nvPr/>
        </p:nvSpPr>
        <p:spPr>
          <a:xfrm>
            <a:off x="2500516" y="4102531"/>
            <a:ext cx="1778220" cy="868201"/>
          </a:xfrm>
          <a:prstGeom prst="roundRect">
            <a:avLst>
              <a:gd name="adj" fmla="val 3329"/>
            </a:avLst>
          </a:prstGeom>
          <a:solidFill>
            <a:srgbClr val="5EB2D5"/>
          </a:solidFill>
          <a:ln w="31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46"/>
          <p:cNvSpPr/>
          <p:nvPr/>
        </p:nvSpPr>
        <p:spPr>
          <a:xfrm>
            <a:off x="4852815" y="4091868"/>
            <a:ext cx="1778220" cy="868201"/>
          </a:xfrm>
          <a:prstGeom prst="roundRect">
            <a:avLst>
              <a:gd name="adj" fmla="val 3329"/>
            </a:avLst>
          </a:prstGeom>
          <a:solidFill>
            <a:srgbClr val="5EB2D5"/>
          </a:solidFill>
          <a:ln w="3175"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165488" y="4113173"/>
            <a:ext cx="1778220" cy="900246"/>
          </a:xfrm>
          <a:prstGeom prst="rect">
            <a:avLst/>
          </a:prstGeom>
          <a:noFill/>
        </p:spPr>
        <p:txBody>
          <a:bodyPr wrap="square" rtlCol="0">
            <a:spAutoFit/>
          </a:bodyPr>
          <a:lstStyle/>
          <a:p>
            <a:pPr algn="ctr"/>
            <a:r>
              <a:rPr lang="en-GB" sz="1050" b="1" dirty="0" smtClean="0">
                <a:latin typeface="Calibri" pitchFamily="34" charset="0"/>
                <a:cs typeface="Calibri" pitchFamily="34" charset="0"/>
              </a:rPr>
              <a:t>AC1.1</a:t>
            </a:r>
          </a:p>
          <a:p>
            <a:pPr algn="ctr"/>
            <a:r>
              <a:rPr lang="en-GB" sz="1050" b="1" dirty="0" smtClean="0">
                <a:latin typeface="Calibri" pitchFamily="34" charset="0"/>
                <a:cs typeface="Calibri" pitchFamily="34" charset="0"/>
              </a:rPr>
              <a:t> Protein    Fat   Water</a:t>
            </a:r>
          </a:p>
          <a:p>
            <a:pPr algn="ctr"/>
            <a:r>
              <a:rPr lang="en-GB" sz="1050" b="1" dirty="0" smtClean="0">
                <a:latin typeface="Calibri" pitchFamily="34" charset="0"/>
                <a:cs typeface="Calibri" pitchFamily="34" charset="0"/>
              </a:rPr>
              <a:t>Carbohydrates</a:t>
            </a:r>
          </a:p>
          <a:p>
            <a:pPr algn="ctr"/>
            <a:r>
              <a:rPr lang="en-GB" sz="1050" b="1" dirty="0" smtClean="0">
                <a:latin typeface="Calibri" pitchFamily="34" charset="0"/>
                <a:cs typeface="Calibri" pitchFamily="34" charset="0"/>
              </a:rPr>
              <a:t>Vitamins   Minerals </a:t>
            </a:r>
          </a:p>
          <a:p>
            <a:pPr algn="ctr"/>
            <a:r>
              <a:rPr lang="en-GB" sz="1050" b="1" dirty="0" smtClean="0">
                <a:latin typeface="Calibri" pitchFamily="34" charset="0"/>
                <a:cs typeface="Calibri" pitchFamily="34" charset="0"/>
              </a:rPr>
              <a:t>Dietary Fibre</a:t>
            </a:r>
            <a:endParaRPr lang="en-GB" sz="1050" b="1" dirty="0">
              <a:latin typeface="Calibri" pitchFamily="34" charset="0"/>
              <a:cs typeface="Calibri" pitchFamily="34" charset="0"/>
            </a:endParaRPr>
          </a:p>
        </p:txBody>
      </p:sp>
      <p:sp>
        <p:nvSpPr>
          <p:cNvPr id="48" name="TextBox 47"/>
          <p:cNvSpPr txBox="1"/>
          <p:nvPr/>
        </p:nvSpPr>
        <p:spPr>
          <a:xfrm>
            <a:off x="2500516" y="4113173"/>
            <a:ext cx="1778220" cy="900246"/>
          </a:xfrm>
          <a:prstGeom prst="rect">
            <a:avLst/>
          </a:prstGeom>
          <a:noFill/>
        </p:spPr>
        <p:txBody>
          <a:bodyPr wrap="square" rtlCol="0">
            <a:spAutoFit/>
          </a:bodyPr>
          <a:lstStyle/>
          <a:p>
            <a:pPr algn="ctr"/>
            <a:r>
              <a:rPr lang="en-GB" sz="1050" b="1" dirty="0" smtClean="0">
                <a:latin typeface="Calibri" pitchFamily="34" charset="0"/>
                <a:cs typeface="Calibri" pitchFamily="34" charset="0"/>
              </a:rPr>
              <a:t>AC1.2</a:t>
            </a:r>
          </a:p>
          <a:p>
            <a:pPr algn="ctr"/>
            <a:r>
              <a:rPr lang="en-GB" sz="1050" b="1" dirty="0" smtClean="0">
                <a:latin typeface="Calibri" pitchFamily="34" charset="0"/>
                <a:cs typeface="Calibri" pitchFamily="34" charset="0"/>
              </a:rPr>
              <a:t>Adult, child, pensioners</a:t>
            </a:r>
          </a:p>
          <a:p>
            <a:pPr algn="ctr"/>
            <a:r>
              <a:rPr lang="en-GB" sz="1050" b="1" dirty="0" smtClean="0">
                <a:latin typeface="Calibri" pitchFamily="34" charset="0"/>
                <a:cs typeface="Calibri" pitchFamily="34" charset="0"/>
              </a:rPr>
              <a:t>Special diets</a:t>
            </a:r>
          </a:p>
          <a:p>
            <a:pPr algn="ctr"/>
            <a:r>
              <a:rPr lang="en-GB" sz="1050" b="1" dirty="0" smtClean="0">
                <a:latin typeface="Calibri" pitchFamily="34" charset="0"/>
                <a:cs typeface="Calibri" pitchFamily="34" charset="0"/>
              </a:rPr>
              <a:t>Medical conditions</a:t>
            </a:r>
          </a:p>
          <a:p>
            <a:pPr algn="ctr"/>
            <a:r>
              <a:rPr lang="en-GB" sz="1050" b="1" dirty="0" smtClean="0">
                <a:latin typeface="Calibri" pitchFamily="34" charset="0"/>
                <a:cs typeface="Calibri" pitchFamily="34" charset="0"/>
              </a:rPr>
              <a:t>Activity levels</a:t>
            </a:r>
            <a:endParaRPr lang="en-GB" sz="1050" b="1" dirty="0">
              <a:latin typeface="Calibri" pitchFamily="34" charset="0"/>
              <a:cs typeface="Calibri" pitchFamily="34" charset="0"/>
            </a:endParaRPr>
          </a:p>
        </p:txBody>
      </p:sp>
      <p:sp>
        <p:nvSpPr>
          <p:cNvPr id="49" name="TextBox 48"/>
          <p:cNvSpPr txBox="1"/>
          <p:nvPr/>
        </p:nvSpPr>
        <p:spPr>
          <a:xfrm>
            <a:off x="4852815" y="4102531"/>
            <a:ext cx="1778220" cy="900246"/>
          </a:xfrm>
          <a:prstGeom prst="rect">
            <a:avLst/>
          </a:prstGeom>
          <a:noFill/>
        </p:spPr>
        <p:txBody>
          <a:bodyPr wrap="square" rtlCol="0">
            <a:spAutoFit/>
          </a:bodyPr>
          <a:lstStyle/>
          <a:p>
            <a:pPr algn="ctr"/>
            <a:r>
              <a:rPr lang="en-GB" sz="1050" b="1" dirty="0" smtClean="0">
                <a:latin typeface="Calibri" pitchFamily="34" charset="0"/>
                <a:cs typeface="Calibri" pitchFamily="34" charset="0"/>
              </a:rPr>
              <a:t>AC1.3</a:t>
            </a:r>
          </a:p>
          <a:p>
            <a:pPr algn="ctr"/>
            <a:r>
              <a:rPr lang="en-GB" sz="1050" b="1" dirty="0" smtClean="0">
                <a:latin typeface="Calibri" pitchFamily="34" charset="0"/>
                <a:cs typeface="Calibri" pitchFamily="34" charset="0"/>
              </a:rPr>
              <a:t>Characteristics</a:t>
            </a:r>
          </a:p>
          <a:p>
            <a:pPr algn="ctr"/>
            <a:r>
              <a:rPr lang="en-GB" sz="1050" b="1" dirty="0" smtClean="0">
                <a:latin typeface="Calibri" pitchFamily="34" charset="0"/>
                <a:cs typeface="Calibri" pitchFamily="34" charset="0"/>
              </a:rPr>
              <a:t>Visible non visible</a:t>
            </a:r>
          </a:p>
          <a:p>
            <a:pPr algn="ctr"/>
            <a:r>
              <a:rPr lang="en-GB" sz="1050" b="1" dirty="0" smtClean="0">
                <a:latin typeface="Calibri" pitchFamily="34" charset="0"/>
                <a:cs typeface="Calibri" pitchFamily="34" charset="0"/>
              </a:rPr>
              <a:t>Nutritional deficiencies</a:t>
            </a:r>
          </a:p>
          <a:p>
            <a:pPr algn="ctr"/>
            <a:r>
              <a:rPr lang="en-GB" sz="1050" b="1" dirty="0" smtClean="0">
                <a:latin typeface="Calibri" pitchFamily="34" charset="0"/>
                <a:cs typeface="Calibri" pitchFamily="34" charset="0"/>
              </a:rPr>
              <a:t>Nutritional excesses</a:t>
            </a:r>
            <a:endParaRPr lang="en-GB" sz="1050" b="1" dirty="0">
              <a:latin typeface="Calibri" pitchFamily="34" charset="0"/>
              <a:cs typeface="Calibri" pitchFamily="34" charset="0"/>
            </a:endParaRPr>
          </a:p>
        </p:txBody>
      </p:sp>
      <p:sp>
        <p:nvSpPr>
          <p:cNvPr id="50" name="TextBox 49"/>
          <p:cNvSpPr txBox="1"/>
          <p:nvPr/>
        </p:nvSpPr>
        <p:spPr>
          <a:xfrm>
            <a:off x="7210751" y="4121134"/>
            <a:ext cx="1778220" cy="738664"/>
          </a:xfrm>
          <a:prstGeom prst="rect">
            <a:avLst/>
          </a:prstGeom>
          <a:noFill/>
        </p:spPr>
        <p:txBody>
          <a:bodyPr wrap="square" rtlCol="0">
            <a:spAutoFit/>
          </a:bodyPr>
          <a:lstStyle/>
          <a:p>
            <a:pPr algn="ctr"/>
            <a:r>
              <a:rPr lang="en-GB" sz="1050" b="1" dirty="0" smtClean="0">
                <a:latin typeface="Calibri" pitchFamily="34" charset="0"/>
                <a:cs typeface="Calibri" pitchFamily="34" charset="0"/>
              </a:rPr>
              <a:t>AC1.4 </a:t>
            </a:r>
          </a:p>
          <a:p>
            <a:pPr algn="ctr"/>
            <a:r>
              <a:rPr lang="en-GB" sz="1050" b="1" dirty="0" smtClean="0">
                <a:latin typeface="Calibri" pitchFamily="34" charset="0"/>
                <a:cs typeface="Calibri" pitchFamily="34" charset="0"/>
              </a:rPr>
              <a:t>Boiling, steaming, baking,</a:t>
            </a:r>
          </a:p>
          <a:p>
            <a:pPr algn="ctr"/>
            <a:r>
              <a:rPr lang="en-GB" sz="1050" b="1" dirty="0" smtClean="0">
                <a:latin typeface="Calibri" pitchFamily="34" charset="0"/>
                <a:cs typeface="Calibri" pitchFamily="34" charset="0"/>
              </a:rPr>
              <a:t>grilling, stir fry,</a:t>
            </a:r>
          </a:p>
          <a:p>
            <a:pPr algn="ctr"/>
            <a:r>
              <a:rPr lang="en-GB" sz="1050" b="1" dirty="0" smtClean="0">
                <a:latin typeface="Calibri" pitchFamily="34" charset="0"/>
                <a:cs typeface="Calibri" pitchFamily="34" charset="0"/>
              </a:rPr>
              <a:t>Roasting, poaching</a:t>
            </a:r>
            <a:endParaRPr lang="en-GB" sz="1050" b="1" dirty="0">
              <a:latin typeface="Calibri" pitchFamily="34" charset="0"/>
              <a:cs typeface="Calibri" pitchFamily="34" charset="0"/>
            </a:endParaRPr>
          </a:p>
        </p:txBody>
      </p:sp>
    </p:spTree>
    <p:extLst>
      <p:ext uri="{BB962C8B-B14F-4D97-AF65-F5344CB8AC3E}">
        <p14:creationId xmlns:p14="http://schemas.microsoft.com/office/powerpoint/2010/main" val="14216147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2448272"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36822" y="4620241"/>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 1.1 Describe the functions of nutrients in the body </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68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2448272"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36822" y="4637496"/>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 1.2 Compare nutritional needs of specific groups.</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590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801" y="116632"/>
            <a:ext cx="2448272" cy="369332"/>
          </a:xfrm>
          <a:prstGeom prst="rect">
            <a:avLst/>
          </a:prstGeom>
          <a:noFill/>
        </p:spPr>
        <p:txBody>
          <a:bodyPr wrap="square" rtlCol="0">
            <a:spAutoFit/>
          </a:bodyPr>
          <a:lstStyle/>
          <a:p>
            <a:r>
              <a:rPr lang="en-GB" dirty="0" smtClean="0"/>
              <a:t>TASK 1</a:t>
            </a:r>
            <a:endParaRPr lang="en-GB" dirty="0"/>
          </a:p>
        </p:txBody>
      </p:sp>
      <p:sp>
        <p:nvSpPr>
          <p:cNvPr id="6" name="TextBox 5"/>
          <p:cNvSpPr txBox="1"/>
          <p:nvPr/>
        </p:nvSpPr>
        <p:spPr>
          <a:xfrm>
            <a:off x="347344" y="4647121"/>
            <a:ext cx="851832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smtClean="0"/>
              <a:t>AC 1.3. Explain the characteristics of unsatisfactory nutritional intake.</a:t>
            </a:r>
            <a:endParaRPr lang="en-GB" sz="1400" dirty="0"/>
          </a:p>
        </p:txBody>
      </p:sp>
      <p:sp>
        <p:nvSpPr>
          <p:cNvPr id="7" name="Rounded Rectangle 6"/>
          <p:cNvSpPr/>
          <p:nvPr/>
        </p:nvSpPr>
        <p:spPr>
          <a:xfrm>
            <a:off x="336821" y="546759"/>
            <a:ext cx="8518329" cy="3977228"/>
          </a:xfrm>
          <a:prstGeom prst="roundRect">
            <a:avLst>
              <a:gd name="adj" fmla="val 2006"/>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6186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port" ma:contentTypeID="0x0101003DB520055EDDB440B1956AA9AA49CCC900FBF481E7A2D8244AB5E8918567535D3C" ma:contentTypeVersion="3" ma:contentTypeDescription="" ma:contentTypeScope="" ma:versionID="7b63bf86314270c56a979542c01fad6a">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794b62c669020ff8571ff29766b99d69"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7823129b-3f1c-4f09-8127-0caf0c75ec03}" ma:internalName="TaxCatchAll" ma:showField="CatchAllData" ma:web="fc4b7fec-3e2b-4860-8f92-0cb2fad614bd">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7823129b-3f1c-4f09-8127-0caf0c75ec03}" ma:internalName="TaxCatchAllLabel" ma:readOnly="true" ma:showField="CatchAllDataLabel" ma:web="fc4b7fec-3e2b-4860-8f92-0cb2fad614bd">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033d4c-53f7-4655-8cf6-8161ad0c09ed" ContentTypeId="0x0101003DB520055EDDB440B1956AA9AA49CCC9"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Props1.xml><?xml version="1.0" encoding="utf-8"?>
<ds:datastoreItem xmlns:ds="http://schemas.openxmlformats.org/officeDocument/2006/customXml" ds:itemID="{85A84F56-CEFF-4D4A-A122-86B6AA2AE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2f9355-f80e-4d7b-937a-0c27cfa03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C9CBF-195B-423B-BEF9-E3F53E0312CC}">
  <ds:schemaRefs>
    <ds:schemaRef ds:uri="Microsoft.SharePoint.Taxonomy.ContentTypeSync"/>
  </ds:schemaRefs>
</ds:datastoreItem>
</file>

<file path=customXml/itemProps3.xml><?xml version="1.0" encoding="utf-8"?>
<ds:datastoreItem xmlns:ds="http://schemas.openxmlformats.org/officeDocument/2006/customXml" ds:itemID="{8A84A57F-47DB-4D14-986D-19B5D754BBC0}">
  <ds:schemaRefs>
    <ds:schemaRef ds:uri="http://schemas.microsoft.com/sharepoint/v3/contenttype/forms"/>
  </ds:schemaRefs>
</ds:datastoreItem>
</file>

<file path=customXml/itemProps4.xml><?xml version="1.0" encoding="utf-8"?>
<ds:datastoreItem xmlns:ds="http://schemas.openxmlformats.org/officeDocument/2006/customXml" ds:itemID="{53E57E7D-4CC4-427C-ABE3-EC587856B8EB}">
  <ds:schemaRefs>
    <ds:schemaRef ds:uri="2f2f9355-f80e-4d7b-937a-0c27cfa03643"/>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1533</TotalTime>
  <Words>1440</Words>
  <Application>Microsoft Office PowerPoint</Application>
  <PresentationFormat>On-screen Show (16:9)</PresentationFormat>
  <Paragraphs>197</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Algerian</vt:lpstr>
      <vt:lpstr>Arial</vt:lpstr>
      <vt:lpstr>Calibri</vt:lpstr>
      <vt:lpstr>Helvetica Neue Light</vt:lpstr>
      <vt:lpstr>Helvetica Neue Medium</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First Direct Media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Linch</dc:creator>
  <cp:lastModifiedBy>Simon Kenmure</cp:lastModifiedBy>
  <cp:revision>102</cp:revision>
  <dcterms:created xsi:type="dcterms:W3CDTF">2014-11-13T22:37:25Z</dcterms:created>
  <dcterms:modified xsi:type="dcterms:W3CDTF">2020-09-22T09:10:34Z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0x0101003DB520055EDDB440B1956AA9AA49CCC900FBF481E7A2D8244AB5E8918567535D3C</vt:lpwstr>
  </property>
</Properties>
</file>