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99" r:id="rId2"/>
    <p:sldId id="321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15" r:id="rId13"/>
    <p:sldId id="336" r:id="rId14"/>
    <p:sldId id="312" r:id="rId15"/>
    <p:sldId id="265" r:id="rId16"/>
    <p:sldId id="267" r:id="rId17"/>
    <p:sldId id="261" r:id="rId18"/>
    <p:sldId id="300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85FF"/>
    <a:srgbClr val="FFD757"/>
    <a:srgbClr val="FFE285"/>
    <a:srgbClr val="FFE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-3378" y="-15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72412-5682-4DB6-8DA1-DE5533042BFC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E6FC7-794D-4F8B-828E-2519C7073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41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5F10D-BE18-4EDA-8840-B913B063E70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450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5F10D-BE18-4EDA-8840-B913B063E70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450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5F10D-BE18-4EDA-8840-B913B063E706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450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5F10D-BE18-4EDA-8840-B913B063E706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450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5F10D-BE18-4EDA-8840-B913B063E706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4508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5F10D-BE18-4EDA-8840-B913B063E706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450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0537" y="6342704"/>
            <a:ext cx="2057400" cy="365125"/>
          </a:xfrm>
          <a:prstGeom prst="rect">
            <a:avLst/>
          </a:prstGeom>
        </p:spPr>
        <p:txBody>
          <a:bodyPr/>
          <a:lstStyle/>
          <a:p>
            <a:fld id="{C42B7733-BCB8-4C86-9FBF-C42F8A31F024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7F5114-679F-46AC-93F8-91499B02B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34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0537" y="6342704"/>
            <a:ext cx="2057400" cy="365125"/>
          </a:xfrm>
          <a:prstGeom prst="rect">
            <a:avLst/>
          </a:prstGeom>
        </p:spPr>
        <p:txBody>
          <a:bodyPr/>
          <a:lstStyle/>
          <a:p>
            <a:fld id="{C42B7733-BCB8-4C86-9FBF-C42F8A31F02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7F5114-679F-46AC-93F8-91499B02B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3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0537" y="6342704"/>
            <a:ext cx="2057400" cy="365125"/>
          </a:xfrm>
          <a:prstGeom prst="rect">
            <a:avLst/>
          </a:prstGeom>
        </p:spPr>
        <p:txBody>
          <a:bodyPr/>
          <a:lstStyle/>
          <a:p>
            <a:fld id="{C42B7733-BCB8-4C86-9FBF-C42F8A31F02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7F5114-679F-46AC-93F8-91499B02B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85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0537" y="6342704"/>
            <a:ext cx="2057400" cy="365125"/>
          </a:xfrm>
          <a:prstGeom prst="rect">
            <a:avLst/>
          </a:prstGeom>
        </p:spPr>
        <p:txBody>
          <a:bodyPr/>
          <a:lstStyle/>
          <a:p>
            <a:fld id="{C42B7733-BCB8-4C86-9FBF-C42F8A31F02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7F5114-679F-46AC-93F8-91499B02B18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70262" y="17470447"/>
            <a:ext cx="6696076" cy="7207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Font typeface="Arial" charset="0"/>
              <a:buNone/>
              <a:defRPr/>
            </a:pPr>
            <a:r>
              <a:rPr lang="en-GB" sz="2000" dirty="0">
                <a:solidFill>
                  <a:prstClr val="black"/>
                </a:solidFill>
              </a:rPr>
              <a:t>L.O To be able to simplifying a ratio</a:t>
            </a:r>
          </a:p>
        </p:txBody>
      </p:sp>
      <p:sp>
        <p:nvSpPr>
          <p:cNvPr id="8" name="Rectangle 7"/>
          <p:cNvSpPr/>
          <p:nvPr userDrawn="1"/>
        </p:nvSpPr>
        <p:spPr>
          <a:xfrm rot="16200000">
            <a:off x="-228053" y="5886677"/>
            <a:ext cx="1162053" cy="35534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prstClr val="black"/>
                </a:solidFill>
              </a:rPr>
              <a:t>Keywords</a:t>
            </a:r>
          </a:p>
        </p:txBody>
      </p:sp>
      <p:sp>
        <p:nvSpPr>
          <p:cNvPr id="9" name="Rectangle 4"/>
          <p:cNvSpPr>
            <a:spLocks noChangeArrowheads="1"/>
          </p:cNvSpPr>
          <p:nvPr userDrawn="1"/>
        </p:nvSpPr>
        <p:spPr bwMode="auto">
          <a:xfrm>
            <a:off x="1143005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1143005" y="-8840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 userDrawn="1"/>
        </p:nvSpPr>
        <p:spPr bwMode="auto">
          <a:xfrm>
            <a:off x="1143005" y="315017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1143005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1143005" y="-8840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 userDrawn="1"/>
        </p:nvSpPr>
        <p:spPr bwMode="auto">
          <a:xfrm>
            <a:off x="1143005" y="315017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" name="Rectangle 15"/>
          <p:cNvSpPr>
            <a:spLocks noChangeArrowheads="1"/>
          </p:cNvSpPr>
          <p:nvPr userDrawn="1"/>
        </p:nvSpPr>
        <p:spPr bwMode="auto">
          <a:xfrm>
            <a:off x="1143005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" name="Rectangle 16"/>
          <p:cNvSpPr>
            <a:spLocks noChangeArrowheads="1"/>
          </p:cNvSpPr>
          <p:nvPr userDrawn="1"/>
        </p:nvSpPr>
        <p:spPr bwMode="auto">
          <a:xfrm>
            <a:off x="1143005" y="-46940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7" name="Rectangle 19"/>
          <p:cNvSpPr>
            <a:spLocks noChangeArrowheads="1"/>
          </p:cNvSpPr>
          <p:nvPr userDrawn="1"/>
        </p:nvSpPr>
        <p:spPr bwMode="auto">
          <a:xfrm>
            <a:off x="1143005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Rectangle 20"/>
          <p:cNvSpPr>
            <a:spLocks noChangeArrowheads="1"/>
          </p:cNvSpPr>
          <p:nvPr userDrawn="1"/>
        </p:nvSpPr>
        <p:spPr bwMode="auto">
          <a:xfrm>
            <a:off x="1143005" y="-46940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6407494" y="1438703"/>
            <a:ext cx="2582054" cy="3806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b="1" dirty="0" smtClean="0">
                <a:solidFill>
                  <a:schemeClr val="tx2"/>
                </a:solidFill>
              </a:rPr>
              <a:t>TIME</a:t>
            </a: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1851599" y="1438703"/>
            <a:ext cx="2167952" cy="646331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tx2"/>
                </a:solidFill>
              </a:rPr>
              <a:t>Power </a:t>
            </a:r>
            <a:r>
              <a:rPr lang="en-GB" sz="2000" b="1" dirty="0" smtClean="0">
                <a:solidFill>
                  <a:srgbClr val="FF0000"/>
                </a:solidFill>
              </a:rPr>
              <a:t>OF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</a:rPr>
              <a:t>3</a:t>
            </a:r>
            <a:r>
              <a:rPr lang="en-GB" sz="3600" b="1" dirty="0" smtClean="0">
                <a:solidFill>
                  <a:srgbClr val="FF0000"/>
                </a:solidFill>
              </a:rPr>
              <a:t>  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170262" y="2248073"/>
            <a:ext cx="2668188" cy="30097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3250165" y="2248074"/>
            <a:ext cx="2674385" cy="3009723"/>
          </a:xfrm>
          <a:prstGeom prst="rect">
            <a:avLst/>
          </a:prstGeom>
          <a:solidFill>
            <a:schemeClr val="bg1">
              <a:lumMod val="75000"/>
              <a:alpha val="46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73" y="1438703"/>
            <a:ext cx="1384209" cy="761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 userDrawn="1"/>
        </p:nvSpPr>
        <p:spPr>
          <a:xfrm>
            <a:off x="685800" y="5483321"/>
            <a:ext cx="819150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5" name="TextBox 24"/>
          <p:cNvSpPr txBox="1"/>
          <p:nvPr userDrawn="1"/>
        </p:nvSpPr>
        <p:spPr>
          <a:xfrm>
            <a:off x="352972" y="838537"/>
            <a:ext cx="8524327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i="1" u="sng" dirty="0" smtClean="0"/>
              <a:t>L/O:  </a:t>
            </a:r>
            <a:endParaRPr lang="en-GB" b="1" i="1" u="sng" dirty="0"/>
          </a:p>
        </p:txBody>
      </p:sp>
      <p:sp>
        <p:nvSpPr>
          <p:cNvPr id="26" name="Rectangle 25"/>
          <p:cNvSpPr/>
          <p:nvPr userDrawn="1"/>
        </p:nvSpPr>
        <p:spPr>
          <a:xfrm>
            <a:off x="6340391" y="2248075"/>
            <a:ext cx="2674385" cy="3009723"/>
          </a:xfrm>
          <a:prstGeom prst="rect">
            <a:avLst/>
          </a:prstGeom>
          <a:solidFill>
            <a:srgbClr val="FFD757">
              <a:alpha val="4549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805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0537" y="6342704"/>
            <a:ext cx="2057400" cy="365125"/>
          </a:xfrm>
          <a:prstGeom prst="rect">
            <a:avLst/>
          </a:prstGeom>
        </p:spPr>
        <p:txBody>
          <a:bodyPr/>
          <a:lstStyle/>
          <a:p>
            <a:fld id="{C42B7733-BCB8-4C86-9FBF-C42F8A31F02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7F5114-679F-46AC-93F8-91499B02B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58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10537" y="6342704"/>
            <a:ext cx="2057400" cy="365125"/>
          </a:xfrm>
          <a:prstGeom prst="rect">
            <a:avLst/>
          </a:prstGeom>
        </p:spPr>
        <p:txBody>
          <a:bodyPr/>
          <a:lstStyle/>
          <a:p>
            <a:fld id="{C42B7733-BCB8-4C86-9FBF-C42F8A31F02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7F5114-679F-46AC-93F8-91499B02B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013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10537" y="6342704"/>
            <a:ext cx="2057400" cy="365125"/>
          </a:xfrm>
          <a:prstGeom prst="rect">
            <a:avLst/>
          </a:prstGeom>
        </p:spPr>
        <p:txBody>
          <a:bodyPr/>
          <a:lstStyle/>
          <a:p>
            <a:fld id="{C42B7733-BCB8-4C86-9FBF-C42F8A31F02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7F5114-679F-46AC-93F8-91499B02B18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53BE4743-0F49-44DB-A163-2795BCA8BCDC}"/>
              </a:ext>
            </a:extLst>
          </p:cNvPr>
          <p:cNvSpPr/>
          <p:nvPr userDrawn="1"/>
        </p:nvSpPr>
        <p:spPr>
          <a:xfrm>
            <a:off x="-39763" y="1214651"/>
            <a:ext cx="91439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Fluency</a:t>
            </a:r>
            <a:endParaRPr lang="en-GB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: Rounded Corners 7">
            <a:extLst>
              <a:ext uri="{FF2B5EF4-FFF2-40B4-BE49-F238E27FC236}">
                <a16:creationId xmlns="" xmlns:a16="http://schemas.microsoft.com/office/drawing/2014/main" id="{3C0F87D2-34A4-4C7F-AD1C-B3A01F77676F}"/>
              </a:ext>
            </a:extLst>
          </p:cNvPr>
          <p:cNvSpPr/>
          <p:nvPr userDrawn="1"/>
        </p:nvSpPr>
        <p:spPr>
          <a:xfrm>
            <a:off x="83702" y="1214651"/>
            <a:ext cx="9020533" cy="5537841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2CEA1C39-1759-43DE-A95B-5B56FF64091A}"/>
              </a:ext>
            </a:extLst>
          </p:cNvPr>
          <p:cNvSpPr txBox="1"/>
          <p:nvPr userDrawn="1"/>
        </p:nvSpPr>
        <p:spPr>
          <a:xfrm>
            <a:off x="0" y="738444"/>
            <a:ext cx="9143999" cy="36933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0">
                <a:schemeClr val="bg1">
                  <a:lumMod val="75000"/>
                </a:schemeClr>
              </a:gs>
              <a:gs pos="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 can work out intervals on a number line</a:t>
            </a:r>
          </a:p>
        </p:txBody>
      </p:sp>
    </p:spTree>
    <p:extLst>
      <p:ext uri="{BB962C8B-B14F-4D97-AF65-F5344CB8AC3E}">
        <p14:creationId xmlns:p14="http://schemas.microsoft.com/office/powerpoint/2010/main" val="672888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0537" y="6342704"/>
            <a:ext cx="2057400" cy="365125"/>
          </a:xfrm>
          <a:prstGeom prst="rect">
            <a:avLst/>
          </a:prstGeom>
        </p:spPr>
        <p:txBody>
          <a:bodyPr/>
          <a:lstStyle/>
          <a:p>
            <a:fld id="{C42B7733-BCB8-4C86-9FBF-C42F8A31F02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7F5114-679F-46AC-93F8-91499B02B18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53BE4743-0F49-44DB-A163-2795BCA8BCDC}"/>
              </a:ext>
            </a:extLst>
          </p:cNvPr>
          <p:cNvSpPr/>
          <p:nvPr userDrawn="1"/>
        </p:nvSpPr>
        <p:spPr>
          <a:xfrm>
            <a:off x="21969" y="1310185"/>
            <a:ext cx="91439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Fluency</a:t>
            </a:r>
            <a:endParaRPr lang="en-GB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: Rounded Corners 7">
            <a:extLst>
              <a:ext uri="{FF2B5EF4-FFF2-40B4-BE49-F238E27FC236}">
                <a16:creationId xmlns="" xmlns:a16="http://schemas.microsoft.com/office/drawing/2014/main" id="{3C0F87D2-34A4-4C7F-AD1C-B3A01F77676F}"/>
              </a:ext>
            </a:extLst>
          </p:cNvPr>
          <p:cNvSpPr/>
          <p:nvPr userDrawn="1"/>
        </p:nvSpPr>
        <p:spPr>
          <a:xfrm>
            <a:off x="83702" y="1310185"/>
            <a:ext cx="9020533" cy="2317034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2CEA1C39-1759-43DE-A95B-5B56FF64091A}"/>
              </a:ext>
            </a:extLst>
          </p:cNvPr>
          <p:cNvSpPr txBox="1"/>
          <p:nvPr userDrawn="1"/>
        </p:nvSpPr>
        <p:spPr>
          <a:xfrm>
            <a:off x="0" y="814264"/>
            <a:ext cx="9143999" cy="36933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0">
                <a:schemeClr val="bg1">
                  <a:lumMod val="75000"/>
                </a:schemeClr>
              </a:gs>
              <a:gs pos="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 can work out intervals on a number line</a:t>
            </a:r>
          </a:p>
        </p:txBody>
      </p:sp>
      <p:sp>
        <p:nvSpPr>
          <p:cNvPr id="9" name="Rectangle: Rounded Corners 7">
            <a:extLst>
              <a:ext uri="{FF2B5EF4-FFF2-40B4-BE49-F238E27FC236}">
                <a16:creationId xmlns="" xmlns:a16="http://schemas.microsoft.com/office/drawing/2014/main" id="{3C0F87D2-34A4-4C7F-AD1C-B3A01F77676F}"/>
              </a:ext>
            </a:extLst>
          </p:cNvPr>
          <p:cNvSpPr/>
          <p:nvPr userDrawn="1"/>
        </p:nvSpPr>
        <p:spPr>
          <a:xfrm>
            <a:off x="79515" y="3707360"/>
            <a:ext cx="4847328" cy="3025134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53BE4743-0F49-44DB-A163-2795BCA8BCDC}"/>
              </a:ext>
            </a:extLst>
          </p:cNvPr>
          <p:cNvSpPr/>
          <p:nvPr userDrawn="1"/>
        </p:nvSpPr>
        <p:spPr>
          <a:xfrm>
            <a:off x="-106011" y="3707360"/>
            <a:ext cx="52183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Reasoning</a:t>
            </a:r>
            <a:endParaRPr lang="en-GB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: Rounded Corners 7">
            <a:extLst>
              <a:ext uri="{FF2B5EF4-FFF2-40B4-BE49-F238E27FC236}">
                <a16:creationId xmlns="" xmlns:a16="http://schemas.microsoft.com/office/drawing/2014/main" id="{51317530-D4FE-4926-B250-B1C651F2291E}"/>
              </a:ext>
            </a:extLst>
          </p:cNvPr>
          <p:cNvSpPr/>
          <p:nvPr userDrawn="1"/>
        </p:nvSpPr>
        <p:spPr>
          <a:xfrm>
            <a:off x="5076967" y="3707360"/>
            <a:ext cx="3983331" cy="3025134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0A29F731-C301-4089-AF92-E4609A9B43B9}"/>
              </a:ext>
            </a:extLst>
          </p:cNvPr>
          <p:cNvSpPr/>
          <p:nvPr userDrawn="1"/>
        </p:nvSpPr>
        <p:spPr>
          <a:xfrm>
            <a:off x="5184284" y="3707360"/>
            <a:ext cx="37686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</a:t>
            </a:r>
            <a:endParaRPr lang="en-GB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3659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10537" y="6342704"/>
            <a:ext cx="2057400" cy="365125"/>
          </a:xfrm>
          <a:prstGeom prst="rect">
            <a:avLst/>
          </a:prstGeom>
        </p:spPr>
        <p:txBody>
          <a:bodyPr/>
          <a:lstStyle/>
          <a:p>
            <a:fld id="{C42B7733-BCB8-4C86-9FBF-C42F8A31F02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7F5114-679F-46AC-93F8-91499B02B18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53BE4743-0F49-44DB-A163-2795BCA8BCDC}"/>
              </a:ext>
            </a:extLst>
          </p:cNvPr>
          <p:cNvSpPr/>
          <p:nvPr userDrawn="1"/>
        </p:nvSpPr>
        <p:spPr>
          <a:xfrm>
            <a:off x="2" y="1318118"/>
            <a:ext cx="91439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Fluency</a:t>
            </a:r>
            <a:endParaRPr lang="en-GB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: Rounded Corners 7">
            <a:extLst>
              <a:ext uri="{FF2B5EF4-FFF2-40B4-BE49-F238E27FC236}">
                <a16:creationId xmlns="" xmlns:a16="http://schemas.microsoft.com/office/drawing/2014/main" id="{3C0F87D2-34A4-4C7F-AD1C-B3A01F77676F}"/>
              </a:ext>
            </a:extLst>
          </p:cNvPr>
          <p:cNvSpPr/>
          <p:nvPr userDrawn="1"/>
        </p:nvSpPr>
        <p:spPr>
          <a:xfrm>
            <a:off x="83702" y="1318118"/>
            <a:ext cx="9020533" cy="1752628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2CEA1C39-1759-43DE-A95B-5B56FF64091A}"/>
              </a:ext>
            </a:extLst>
          </p:cNvPr>
          <p:cNvSpPr txBox="1"/>
          <p:nvPr userDrawn="1"/>
        </p:nvSpPr>
        <p:spPr>
          <a:xfrm>
            <a:off x="-39764" y="833475"/>
            <a:ext cx="9143999" cy="36933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0">
                <a:schemeClr val="bg1">
                  <a:lumMod val="75000"/>
                </a:schemeClr>
              </a:gs>
              <a:gs pos="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 can work out intervals on a number line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53BE4743-0F49-44DB-A163-2795BCA8BCDC}"/>
              </a:ext>
            </a:extLst>
          </p:cNvPr>
          <p:cNvSpPr/>
          <p:nvPr userDrawn="1"/>
        </p:nvSpPr>
        <p:spPr>
          <a:xfrm>
            <a:off x="1962809" y="3209499"/>
            <a:ext cx="52183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Reasoning</a:t>
            </a:r>
            <a:endParaRPr lang="en-GB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0A29F731-C301-4089-AF92-E4609A9B43B9}"/>
              </a:ext>
            </a:extLst>
          </p:cNvPr>
          <p:cNvSpPr/>
          <p:nvPr userDrawn="1"/>
        </p:nvSpPr>
        <p:spPr>
          <a:xfrm>
            <a:off x="2851425" y="4995081"/>
            <a:ext cx="37686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</a:t>
            </a:r>
            <a:endParaRPr lang="en-GB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: Rounded Corners 7">
            <a:extLst>
              <a:ext uri="{FF2B5EF4-FFF2-40B4-BE49-F238E27FC236}">
                <a16:creationId xmlns="" xmlns:a16="http://schemas.microsoft.com/office/drawing/2014/main" id="{3C0F87D2-34A4-4C7F-AD1C-B3A01F77676F}"/>
              </a:ext>
            </a:extLst>
          </p:cNvPr>
          <p:cNvSpPr/>
          <p:nvPr userDrawn="1"/>
        </p:nvSpPr>
        <p:spPr>
          <a:xfrm>
            <a:off x="61734" y="3209499"/>
            <a:ext cx="9020533" cy="1635455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: Rounded Corners 7">
            <a:extLst>
              <a:ext uri="{FF2B5EF4-FFF2-40B4-BE49-F238E27FC236}">
                <a16:creationId xmlns="" xmlns:a16="http://schemas.microsoft.com/office/drawing/2014/main" id="{3C0F87D2-34A4-4C7F-AD1C-B3A01F77676F}"/>
              </a:ext>
            </a:extLst>
          </p:cNvPr>
          <p:cNvSpPr/>
          <p:nvPr userDrawn="1"/>
        </p:nvSpPr>
        <p:spPr>
          <a:xfrm>
            <a:off x="72717" y="4995081"/>
            <a:ext cx="8998565" cy="1729318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240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10537" y="6342704"/>
            <a:ext cx="2057400" cy="365125"/>
          </a:xfrm>
          <a:prstGeom prst="rect">
            <a:avLst/>
          </a:prstGeom>
        </p:spPr>
        <p:txBody>
          <a:bodyPr/>
          <a:lstStyle/>
          <a:p>
            <a:fld id="{C42B7733-BCB8-4C86-9FBF-C42F8A31F02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7F5114-679F-46AC-93F8-91499B02B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77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10537" y="6342704"/>
            <a:ext cx="2057400" cy="365125"/>
          </a:xfrm>
          <a:prstGeom prst="rect">
            <a:avLst/>
          </a:prstGeom>
        </p:spPr>
        <p:txBody>
          <a:bodyPr/>
          <a:lstStyle/>
          <a:p>
            <a:fld id="{C42B7733-BCB8-4C86-9FBF-C42F8A31F024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7F5114-679F-46AC-93F8-91499B02B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8848" y="1"/>
            <a:ext cx="1815152" cy="646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9"/>
            <a:ext cx="3166281" cy="64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3166281" y="0"/>
            <a:ext cx="41625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892872" y="463034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29597C4-11E3-438A-B0B0-0DF14A56E54C}" type="datetime1">
              <a:rPr lang="en-GB" smtClean="0"/>
              <a:pPr/>
              <a:t>23/09/2020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888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509588" y="2571750"/>
                <a:ext cx="7886700" cy="110490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b="0" i="0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Perpendicular</m:t>
                      </m:r>
                      <m:r>
                        <m:rPr>
                          <m:nor/>
                        </m:rPr>
                        <a:rPr lang="en-GB" b="0" i="0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GB" b="0" i="0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Lines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509588" y="2571750"/>
                <a:ext cx="7886700" cy="11049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851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928689"/>
            <a:ext cx="7848600" cy="2486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3415637"/>
            <a:ext cx="7848600" cy="325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5857" y="1136061"/>
            <a:ext cx="194192" cy="405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36" y="4536534"/>
            <a:ext cx="184914" cy="415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3633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1201" y="1072575"/>
            <a:ext cx="72741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>
                <a:latin typeface="Comic Sans MS" panose="030F0702030302020204" pitchFamily="66" charset="0"/>
              </a:rPr>
              <a:t>Plenary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54337" y="2217852"/>
            <a:ext cx="71613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Find the equation of the line which is perpendicular to </a:t>
            </a:r>
          </a:p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y = 2x + 3 </a:t>
            </a:r>
            <a:r>
              <a:rPr lang="en-GB" sz="2000" dirty="0">
                <a:latin typeface="Comic Sans MS" panose="030F0702030302020204" pitchFamily="66" charset="0"/>
              </a:rPr>
              <a:t>and passes through the point </a:t>
            </a:r>
            <a:r>
              <a:rPr lang="en-GB" sz="2000" b="1" dirty="0">
                <a:latin typeface="Comic Sans MS" panose="030F0702030302020204" pitchFamily="66" charset="0"/>
              </a:rPr>
              <a:t>(3, 9).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71249" y="3106253"/>
            <a:ext cx="1393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y = ½x + c</a:t>
            </a:r>
          </a:p>
        </p:txBody>
      </p:sp>
      <p:cxnSp>
        <p:nvCxnSpPr>
          <p:cNvPr id="7" name="Straight Arrow Connector 6"/>
          <p:cNvCxnSpPr>
            <a:endCxn id="6" idx="3"/>
          </p:cNvCxnSpPr>
          <p:nvPr/>
        </p:nvCxnSpPr>
        <p:spPr bwMode="auto">
          <a:xfrm flipH="1">
            <a:off x="5364703" y="3006133"/>
            <a:ext cx="1474248" cy="300175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3921105" y="3462634"/>
            <a:ext cx="1623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9 = ½(3) + 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93810" y="3807491"/>
            <a:ext cx="13816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3 = 1½ + 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53409" y="4152347"/>
            <a:ext cx="9699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4½ = 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17207" y="4505585"/>
            <a:ext cx="1675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y = ½x + 4½ </a:t>
            </a:r>
          </a:p>
        </p:txBody>
      </p:sp>
      <p:cxnSp>
        <p:nvCxnSpPr>
          <p:cNvPr id="12" name="Straight Arrow Connector 11"/>
          <p:cNvCxnSpPr>
            <a:endCxn id="13" idx="0"/>
          </p:cNvCxnSpPr>
          <p:nvPr/>
        </p:nvCxnSpPr>
        <p:spPr bwMode="auto">
          <a:xfrm>
            <a:off x="2268544" y="2911603"/>
            <a:ext cx="379483" cy="378602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1889122" y="3290205"/>
            <a:ext cx="15178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-1 ÷ 2 = ½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17589" y="1680517"/>
            <a:ext cx="7161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Spot the mistakes:</a:t>
            </a:r>
            <a:endParaRPr lang="en-GB" sz="2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56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3BE4743-0F49-44DB-A163-2795BCA8BCDC}"/>
              </a:ext>
            </a:extLst>
          </p:cNvPr>
          <p:cNvSpPr/>
          <p:nvPr/>
        </p:nvSpPr>
        <p:spPr>
          <a:xfrm>
            <a:off x="-39763" y="1214651"/>
            <a:ext cx="91439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Fluency</a:t>
            </a:r>
            <a:endParaRPr lang="en-GB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="" xmlns:a16="http://schemas.microsoft.com/office/drawing/2014/main" id="{3C0F87D2-34A4-4C7F-AD1C-B3A01F77676F}"/>
              </a:ext>
            </a:extLst>
          </p:cNvPr>
          <p:cNvSpPr/>
          <p:nvPr/>
        </p:nvSpPr>
        <p:spPr>
          <a:xfrm>
            <a:off x="83702" y="1214651"/>
            <a:ext cx="9020533" cy="5537841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2CEA1C39-1759-43DE-A95B-5B56FF64091A}"/>
              </a:ext>
            </a:extLst>
          </p:cNvPr>
          <p:cNvSpPr txBox="1"/>
          <p:nvPr/>
        </p:nvSpPr>
        <p:spPr>
          <a:xfrm>
            <a:off x="0" y="738444"/>
            <a:ext cx="9143999" cy="36933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0">
                <a:schemeClr val="bg1">
                  <a:lumMod val="75000"/>
                </a:schemeClr>
              </a:gs>
              <a:gs pos="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 can work out intervals on a number line</a:t>
            </a:r>
          </a:p>
        </p:txBody>
      </p:sp>
    </p:spTree>
    <p:extLst>
      <p:ext uri="{BB962C8B-B14F-4D97-AF65-F5344CB8AC3E}">
        <p14:creationId xmlns:p14="http://schemas.microsoft.com/office/powerpoint/2010/main" val="198421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0262" y="17470447"/>
            <a:ext cx="6696076" cy="7207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Font typeface="Arial" charset="0"/>
              <a:buNone/>
              <a:defRPr/>
            </a:pPr>
            <a:r>
              <a:rPr lang="en-GB" sz="2000" dirty="0">
                <a:solidFill>
                  <a:prstClr val="black"/>
                </a:solidFill>
              </a:rPr>
              <a:t>L.O To be able to simplifying a ratio</a:t>
            </a:r>
          </a:p>
        </p:txBody>
      </p:sp>
      <p:sp>
        <p:nvSpPr>
          <p:cNvPr id="7" name="Rectangle 6"/>
          <p:cNvSpPr/>
          <p:nvPr/>
        </p:nvSpPr>
        <p:spPr>
          <a:xfrm rot="16200000">
            <a:off x="-228053" y="5886677"/>
            <a:ext cx="1162053" cy="35534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prstClr val="black"/>
                </a:solidFill>
              </a:rPr>
              <a:t>Keywords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143005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143005" y="-8840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143005" y="315017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143005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143005" y="-8840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143005" y="315017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1143005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1143005" y="-46940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1143005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1143005" y="-46940"/>
            <a:ext cx="1847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n-GB" altLang="en-US" sz="1800" dirty="0">
                <a:solidFill>
                  <a:prstClr val="black"/>
                </a:solidFill>
                <a:latin typeface="Arial" charset="0"/>
              </a:rPr>
            </a:br>
            <a:endParaRPr lang="en-GB" altLang="en-US" sz="1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32722" y="1239297"/>
            <a:ext cx="2582054" cy="3806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b="1" dirty="0" smtClean="0">
                <a:solidFill>
                  <a:schemeClr val="tx2"/>
                </a:solidFill>
              </a:rPr>
              <a:t>TIME</a:t>
            </a: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51599" y="1438703"/>
            <a:ext cx="2167952" cy="646331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tx2"/>
                </a:solidFill>
              </a:rPr>
              <a:t>Power </a:t>
            </a:r>
            <a:r>
              <a:rPr lang="en-GB" sz="2000" b="1" dirty="0" smtClean="0">
                <a:solidFill>
                  <a:srgbClr val="FF0000"/>
                </a:solidFill>
              </a:rPr>
              <a:t>OF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</a:rPr>
              <a:t>3</a:t>
            </a:r>
            <a:r>
              <a:rPr lang="en-GB" sz="3600" b="1" dirty="0" smtClean="0">
                <a:solidFill>
                  <a:srgbClr val="FF0000"/>
                </a:solidFill>
              </a:rPr>
              <a:t>  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0262" y="2248073"/>
            <a:ext cx="2668188" cy="30097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50165" y="2248074"/>
            <a:ext cx="2674385" cy="3009723"/>
          </a:xfrm>
          <a:prstGeom prst="rect">
            <a:avLst/>
          </a:prstGeom>
          <a:solidFill>
            <a:schemeClr val="bg1">
              <a:lumMod val="75000"/>
              <a:alpha val="46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73" y="1207869"/>
            <a:ext cx="1384209" cy="992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704850" y="5483321"/>
            <a:ext cx="8191500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Gradient, Intercept</a:t>
            </a:r>
            <a:r>
              <a:rPr lang="en-GB" sz="2800" dirty="0"/>
              <a:t>, </a:t>
            </a:r>
            <a:r>
              <a:rPr lang="en-GB" sz="2800" dirty="0" smtClean="0"/>
              <a:t>Straight Line, Co-ordinates</a:t>
            </a:r>
            <a:r>
              <a:rPr lang="en-GB" sz="2800" dirty="0"/>
              <a:t>, </a:t>
            </a:r>
            <a:r>
              <a:rPr lang="en-GB" sz="2800" dirty="0" smtClean="0"/>
              <a:t>Plot,  Substitution, Parallel, Perpendicular, Reflection</a:t>
            </a:r>
            <a:endParaRPr lang="en-GB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352972" y="838537"/>
            <a:ext cx="8524327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i="1" u="sng" dirty="0" smtClean="0"/>
              <a:t>L/Q:  </a:t>
            </a:r>
            <a:endParaRPr lang="en-GB" dirty="0"/>
          </a:p>
        </p:txBody>
      </p:sp>
      <p:sp>
        <p:nvSpPr>
          <p:cNvPr id="30" name="Rectangle 29"/>
          <p:cNvSpPr/>
          <p:nvPr/>
        </p:nvSpPr>
        <p:spPr>
          <a:xfrm>
            <a:off x="6340391" y="2248075"/>
            <a:ext cx="2674385" cy="3009723"/>
          </a:xfrm>
          <a:prstGeom prst="rect">
            <a:avLst/>
          </a:prstGeom>
          <a:solidFill>
            <a:srgbClr val="FFD757">
              <a:alpha val="4549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  <a:p>
            <a:pPr>
              <a:defRPr/>
            </a:pPr>
            <a:endParaRPr lang="en-GB" sz="1600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55679" y="1703903"/>
            <a:ext cx="2843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+mj-lt"/>
                <a:sym typeface="Wingdings" panose="05000000000000000000" pitchFamily="2" charset="2"/>
              </a:rPr>
              <a:t>           </a:t>
            </a:r>
            <a:r>
              <a:rPr lang="en-GB" sz="1400" b="1" dirty="0" smtClean="0">
                <a:latin typeface="+mj-lt"/>
              </a:rPr>
              <a:t>5 Minute Timer        </a:t>
            </a:r>
            <a:r>
              <a:rPr lang="en-GB" sz="1400" b="1" dirty="0" smtClean="0">
                <a:latin typeface="+mj-lt"/>
                <a:sym typeface="Wingdings" panose="05000000000000000000" pitchFamily="2" charset="2"/>
              </a:rPr>
              <a:t></a:t>
            </a:r>
            <a:endParaRPr lang="en-GB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2635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303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3BE4743-0F49-44DB-A163-2795BCA8BCDC}"/>
              </a:ext>
            </a:extLst>
          </p:cNvPr>
          <p:cNvSpPr/>
          <p:nvPr/>
        </p:nvSpPr>
        <p:spPr>
          <a:xfrm>
            <a:off x="2" y="1318118"/>
            <a:ext cx="91439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Fluency</a:t>
            </a:r>
            <a:endParaRPr lang="en-GB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="" xmlns:a16="http://schemas.microsoft.com/office/drawing/2014/main" id="{3C0F87D2-34A4-4C7F-AD1C-B3A01F77676F}"/>
              </a:ext>
            </a:extLst>
          </p:cNvPr>
          <p:cNvSpPr/>
          <p:nvPr/>
        </p:nvSpPr>
        <p:spPr>
          <a:xfrm>
            <a:off x="83702" y="1318118"/>
            <a:ext cx="9020533" cy="1752628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2CEA1C39-1759-43DE-A95B-5B56FF64091A}"/>
              </a:ext>
            </a:extLst>
          </p:cNvPr>
          <p:cNvSpPr txBox="1"/>
          <p:nvPr/>
        </p:nvSpPr>
        <p:spPr>
          <a:xfrm>
            <a:off x="-39764" y="833475"/>
            <a:ext cx="9143999" cy="36933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0">
                <a:schemeClr val="bg1">
                  <a:lumMod val="75000"/>
                </a:schemeClr>
              </a:gs>
              <a:gs pos="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 can work out intervals on a number line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53BE4743-0F49-44DB-A163-2795BCA8BCDC}"/>
              </a:ext>
            </a:extLst>
          </p:cNvPr>
          <p:cNvSpPr/>
          <p:nvPr/>
        </p:nvSpPr>
        <p:spPr>
          <a:xfrm>
            <a:off x="1962809" y="3209499"/>
            <a:ext cx="52183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Reasoning</a:t>
            </a:r>
            <a:endParaRPr lang="en-GB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0A29F731-C301-4089-AF92-E4609A9B43B9}"/>
              </a:ext>
            </a:extLst>
          </p:cNvPr>
          <p:cNvSpPr/>
          <p:nvPr/>
        </p:nvSpPr>
        <p:spPr>
          <a:xfrm>
            <a:off x="2851425" y="4995081"/>
            <a:ext cx="37686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</a:t>
            </a:r>
            <a:endParaRPr lang="en-GB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: Rounded Corners 7">
            <a:extLst>
              <a:ext uri="{FF2B5EF4-FFF2-40B4-BE49-F238E27FC236}">
                <a16:creationId xmlns="" xmlns:a16="http://schemas.microsoft.com/office/drawing/2014/main" id="{3C0F87D2-34A4-4C7F-AD1C-B3A01F77676F}"/>
              </a:ext>
            </a:extLst>
          </p:cNvPr>
          <p:cNvSpPr/>
          <p:nvPr/>
        </p:nvSpPr>
        <p:spPr>
          <a:xfrm>
            <a:off x="61734" y="3209499"/>
            <a:ext cx="9020533" cy="1635455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: Rounded Corners 7">
            <a:extLst>
              <a:ext uri="{FF2B5EF4-FFF2-40B4-BE49-F238E27FC236}">
                <a16:creationId xmlns="" xmlns:a16="http://schemas.microsoft.com/office/drawing/2014/main" id="{3C0F87D2-34A4-4C7F-AD1C-B3A01F77676F}"/>
              </a:ext>
            </a:extLst>
          </p:cNvPr>
          <p:cNvSpPr/>
          <p:nvPr/>
        </p:nvSpPr>
        <p:spPr>
          <a:xfrm>
            <a:off x="72717" y="4995081"/>
            <a:ext cx="8998565" cy="1729318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16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3BE4743-0F49-44DB-A163-2795BCA8BCDC}"/>
              </a:ext>
            </a:extLst>
          </p:cNvPr>
          <p:cNvSpPr/>
          <p:nvPr/>
        </p:nvSpPr>
        <p:spPr>
          <a:xfrm>
            <a:off x="21969" y="1310185"/>
            <a:ext cx="91439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Fluency</a:t>
            </a:r>
            <a:endParaRPr lang="en-GB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="" xmlns:a16="http://schemas.microsoft.com/office/drawing/2014/main" id="{3C0F87D2-34A4-4C7F-AD1C-B3A01F77676F}"/>
              </a:ext>
            </a:extLst>
          </p:cNvPr>
          <p:cNvSpPr/>
          <p:nvPr/>
        </p:nvSpPr>
        <p:spPr>
          <a:xfrm>
            <a:off x="83702" y="1310185"/>
            <a:ext cx="9020533" cy="2317034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2CEA1C39-1759-43DE-A95B-5B56FF64091A}"/>
              </a:ext>
            </a:extLst>
          </p:cNvPr>
          <p:cNvSpPr txBox="1"/>
          <p:nvPr/>
        </p:nvSpPr>
        <p:spPr>
          <a:xfrm>
            <a:off x="0" y="814264"/>
            <a:ext cx="9143999" cy="36933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0">
                <a:schemeClr val="bg1">
                  <a:lumMod val="75000"/>
                </a:schemeClr>
              </a:gs>
              <a:gs pos="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 can work out intervals on a number line</a:t>
            </a:r>
          </a:p>
        </p:txBody>
      </p:sp>
      <p:sp>
        <p:nvSpPr>
          <p:cNvPr id="6" name="Rectangle: Rounded Corners 7">
            <a:extLst>
              <a:ext uri="{FF2B5EF4-FFF2-40B4-BE49-F238E27FC236}">
                <a16:creationId xmlns="" xmlns:a16="http://schemas.microsoft.com/office/drawing/2014/main" id="{3C0F87D2-34A4-4C7F-AD1C-B3A01F77676F}"/>
              </a:ext>
            </a:extLst>
          </p:cNvPr>
          <p:cNvSpPr/>
          <p:nvPr/>
        </p:nvSpPr>
        <p:spPr>
          <a:xfrm>
            <a:off x="79515" y="3707360"/>
            <a:ext cx="4847328" cy="3025134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53BE4743-0F49-44DB-A163-2795BCA8BCDC}"/>
              </a:ext>
            </a:extLst>
          </p:cNvPr>
          <p:cNvSpPr/>
          <p:nvPr/>
        </p:nvSpPr>
        <p:spPr>
          <a:xfrm>
            <a:off x="-106011" y="3707360"/>
            <a:ext cx="52183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Reasoning</a:t>
            </a:r>
            <a:endParaRPr lang="en-GB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: Rounded Corners 7">
            <a:extLst>
              <a:ext uri="{FF2B5EF4-FFF2-40B4-BE49-F238E27FC236}">
                <a16:creationId xmlns="" xmlns:a16="http://schemas.microsoft.com/office/drawing/2014/main" id="{51317530-D4FE-4926-B250-B1C651F2291E}"/>
              </a:ext>
            </a:extLst>
          </p:cNvPr>
          <p:cNvSpPr/>
          <p:nvPr/>
        </p:nvSpPr>
        <p:spPr>
          <a:xfrm>
            <a:off x="5076967" y="3707360"/>
            <a:ext cx="3983331" cy="3025134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0A29F731-C301-4089-AF92-E4609A9B43B9}"/>
              </a:ext>
            </a:extLst>
          </p:cNvPr>
          <p:cNvSpPr/>
          <p:nvPr/>
        </p:nvSpPr>
        <p:spPr>
          <a:xfrm>
            <a:off x="5184284" y="3707360"/>
            <a:ext cx="37686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</a:t>
            </a:r>
            <a:endParaRPr lang="en-GB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146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3BE4743-0F49-44DB-A163-2795BCA8BCDC}"/>
              </a:ext>
            </a:extLst>
          </p:cNvPr>
          <p:cNvSpPr/>
          <p:nvPr/>
        </p:nvSpPr>
        <p:spPr>
          <a:xfrm>
            <a:off x="-39763" y="1214651"/>
            <a:ext cx="91439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Fluency</a:t>
            </a:r>
            <a:endParaRPr lang="en-GB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="" xmlns:a16="http://schemas.microsoft.com/office/drawing/2014/main" id="{3C0F87D2-34A4-4C7F-AD1C-B3A01F77676F}"/>
              </a:ext>
            </a:extLst>
          </p:cNvPr>
          <p:cNvSpPr/>
          <p:nvPr/>
        </p:nvSpPr>
        <p:spPr>
          <a:xfrm>
            <a:off x="83702" y="1214651"/>
            <a:ext cx="9020533" cy="5537841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2CEA1C39-1759-43DE-A95B-5B56FF64091A}"/>
              </a:ext>
            </a:extLst>
          </p:cNvPr>
          <p:cNvSpPr txBox="1"/>
          <p:nvPr/>
        </p:nvSpPr>
        <p:spPr>
          <a:xfrm>
            <a:off x="0" y="738444"/>
            <a:ext cx="9143999" cy="36933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0">
                <a:schemeClr val="bg1">
                  <a:lumMod val="75000"/>
                </a:schemeClr>
              </a:gs>
              <a:gs pos="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 can work out intervals on a number line</a:t>
            </a:r>
          </a:p>
        </p:txBody>
      </p:sp>
    </p:spTree>
    <p:extLst>
      <p:ext uri="{BB962C8B-B14F-4D97-AF65-F5344CB8AC3E}">
        <p14:creationId xmlns:p14="http://schemas.microsoft.com/office/powerpoint/2010/main" val="292278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3BE4743-0F49-44DB-A163-2795BCA8BCDC}"/>
              </a:ext>
            </a:extLst>
          </p:cNvPr>
          <p:cNvSpPr/>
          <p:nvPr/>
        </p:nvSpPr>
        <p:spPr>
          <a:xfrm>
            <a:off x="-39763" y="1214651"/>
            <a:ext cx="91439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Reasoning</a:t>
            </a:r>
            <a:endParaRPr lang="en-GB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="" xmlns:a16="http://schemas.microsoft.com/office/drawing/2014/main" id="{3C0F87D2-34A4-4C7F-AD1C-B3A01F77676F}"/>
              </a:ext>
            </a:extLst>
          </p:cNvPr>
          <p:cNvSpPr/>
          <p:nvPr/>
        </p:nvSpPr>
        <p:spPr>
          <a:xfrm>
            <a:off x="83702" y="1214651"/>
            <a:ext cx="9020533" cy="5537841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2CEA1C39-1759-43DE-A95B-5B56FF64091A}"/>
              </a:ext>
            </a:extLst>
          </p:cNvPr>
          <p:cNvSpPr txBox="1"/>
          <p:nvPr/>
        </p:nvSpPr>
        <p:spPr>
          <a:xfrm>
            <a:off x="0" y="738444"/>
            <a:ext cx="9143999" cy="36933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0">
                <a:schemeClr val="bg1">
                  <a:lumMod val="75000"/>
                </a:schemeClr>
              </a:gs>
              <a:gs pos="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 can work out intervals on a number line</a:t>
            </a:r>
          </a:p>
        </p:txBody>
      </p:sp>
    </p:spTree>
    <p:extLst>
      <p:ext uri="{BB962C8B-B14F-4D97-AF65-F5344CB8AC3E}">
        <p14:creationId xmlns:p14="http://schemas.microsoft.com/office/powerpoint/2010/main" val="206354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53BE4743-0F49-44DB-A163-2795BCA8BCDC}"/>
              </a:ext>
            </a:extLst>
          </p:cNvPr>
          <p:cNvSpPr/>
          <p:nvPr/>
        </p:nvSpPr>
        <p:spPr>
          <a:xfrm>
            <a:off x="-39763" y="1214651"/>
            <a:ext cx="91439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</a:t>
            </a:r>
            <a:r>
              <a:rPr lang="en-GB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</a:t>
            </a:r>
            <a:endParaRPr lang="en-GB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="" xmlns:a16="http://schemas.microsoft.com/office/drawing/2014/main" id="{3C0F87D2-34A4-4C7F-AD1C-B3A01F77676F}"/>
              </a:ext>
            </a:extLst>
          </p:cNvPr>
          <p:cNvSpPr/>
          <p:nvPr/>
        </p:nvSpPr>
        <p:spPr>
          <a:xfrm>
            <a:off x="83702" y="1214651"/>
            <a:ext cx="9020533" cy="5537841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2CEA1C39-1759-43DE-A95B-5B56FF64091A}"/>
              </a:ext>
            </a:extLst>
          </p:cNvPr>
          <p:cNvSpPr txBox="1"/>
          <p:nvPr/>
        </p:nvSpPr>
        <p:spPr>
          <a:xfrm>
            <a:off x="0" y="738444"/>
            <a:ext cx="9143999" cy="36933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0">
                <a:schemeClr val="bg1">
                  <a:lumMod val="75000"/>
                </a:schemeClr>
              </a:gs>
              <a:gs pos="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 can work out intervals on a number line</a:t>
            </a:r>
          </a:p>
        </p:txBody>
      </p:sp>
    </p:spTree>
    <p:extLst>
      <p:ext uri="{BB962C8B-B14F-4D97-AF65-F5344CB8AC3E}">
        <p14:creationId xmlns:p14="http://schemas.microsoft.com/office/powerpoint/2010/main" val="259811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6075" y="890336"/>
            <a:ext cx="5617024" cy="888249"/>
          </a:xfr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GB" sz="4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Perpendicular Lines</a:t>
            </a:r>
            <a:endParaRPr lang="en-GB" sz="4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788568" y="3217539"/>
            <a:ext cx="3887888" cy="3235797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 txBox="1">
            <a:spLocks/>
          </p:cNvSpPr>
          <p:nvPr/>
        </p:nvSpPr>
        <p:spPr>
          <a:xfrm>
            <a:off x="0" y="2050437"/>
            <a:ext cx="7122696" cy="104674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GB" sz="2800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Perpendicular lines meet at right angles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042919" y="2643466"/>
            <a:ext cx="3633537" cy="380724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0" y="3387881"/>
            <a:ext cx="4620126" cy="144755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GB" sz="2800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If you multiply gradients of perpendicular lines you will always get -1</a:t>
            </a:r>
          </a:p>
        </p:txBody>
      </p:sp>
    </p:spTree>
    <p:extLst>
      <p:ext uri="{BB962C8B-B14F-4D97-AF65-F5344CB8AC3E}">
        <p14:creationId xmlns:p14="http://schemas.microsoft.com/office/powerpoint/2010/main" val="2382304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13311" y="854834"/>
            <a:ext cx="8229600" cy="829836"/>
          </a:xfr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GB" sz="4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Finding a Perpendicular Gradient</a:t>
            </a:r>
            <a:endParaRPr lang="en-GB" sz="4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06424" y="1684670"/>
            <a:ext cx="7443374" cy="529141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Find the numbers which are needed to make -1</a:t>
            </a:r>
            <a:endParaRPr lang="en-GB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611887" y="2640980"/>
            <a:ext cx="864096" cy="57606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GB" sz="3200" dirty="0" smtClean="0">
                <a:solidFill>
                  <a:prstClr val="black"/>
                </a:solidFill>
              </a:rPr>
              <a:t>3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611887" y="3361060"/>
            <a:ext cx="864096" cy="57606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GB" sz="3200" dirty="0" smtClean="0">
                <a:solidFill>
                  <a:prstClr val="black"/>
                </a:solidFill>
              </a:rPr>
              <a:t>7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611887" y="4081140"/>
            <a:ext cx="864096" cy="57606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GB" sz="3200" dirty="0" smtClean="0">
                <a:solidFill>
                  <a:prstClr val="black"/>
                </a:solidFill>
              </a:rPr>
              <a:t>-9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611887" y="4801220"/>
            <a:ext cx="864096" cy="57606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GB" sz="3200" dirty="0" smtClean="0">
                <a:solidFill>
                  <a:prstClr val="black"/>
                </a:solidFill>
              </a:rPr>
              <a:t>-5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611887" y="5521300"/>
            <a:ext cx="864096" cy="57606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/>
          </a:bodyPr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GB" sz="3200" dirty="0" smtClean="0">
                <a:solidFill>
                  <a:prstClr val="black"/>
                </a:solidFill>
              </a:rPr>
              <a:t>-1/5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611887" y="6169372"/>
            <a:ext cx="864096" cy="57606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/>
          </a:bodyPr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GB" sz="3200" dirty="0" smtClean="0">
                <a:solidFill>
                  <a:prstClr val="black"/>
                </a:solidFill>
              </a:rPr>
              <a:t>-2/7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619999" y="2640980"/>
            <a:ext cx="864096" cy="57606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GB" sz="3200" dirty="0" smtClean="0">
                <a:solidFill>
                  <a:prstClr val="black"/>
                </a:solidFill>
              </a:rPr>
              <a:t>x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619999" y="3361060"/>
            <a:ext cx="864096" cy="57606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GB" sz="3200" dirty="0" smtClean="0">
                <a:solidFill>
                  <a:prstClr val="black"/>
                </a:solidFill>
              </a:rPr>
              <a:t>x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619999" y="4081140"/>
            <a:ext cx="864096" cy="57606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GB" sz="3200" dirty="0" smtClean="0">
                <a:solidFill>
                  <a:prstClr val="black"/>
                </a:solidFill>
              </a:rPr>
              <a:t>x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3619999" y="4801220"/>
            <a:ext cx="864096" cy="57606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GB" sz="3200" dirty="0" smtClean="0">
                <a:solidFill>
                  <a:prstClr val="black"/>
                </a:solidFill>
              </a:rPr>
              <a:t>x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619999" y="5521300"/>
            <a:ext cx="864096" cy="57606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GB" sz="3200" dirty="0" smtClean="0">
                <a:solidFill>
                  <a:prstClr val="black"/>
                </a:solidFill>
              </a:rPr>
              <a:t>x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619999" y="6169372"/>
            <a:ext cx="864096" cy="57606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GB" sz="3200" dirty="0" smtClean="0">
                <a:solidFill>
                  <a:prstClr val="black"/>
                </a:solidFill>
              </a:rPr>
              <a:t>x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628111" y="2640980"/>
            <a:ext cx="864096" cy="57606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/>
          </a:bodyPr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GB" sz="3200" dirty="0" smtClean="0">
                <a:solidFill>
                  <a:prstClr val="black"/>
                </a:solidFill>
              </a:rPr>
              <a:t>-1/3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628111" y="3361060"/>
            <a:ext cx="864096" cy="57606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/>
          </a:bodyPr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GB" sz="3200" dirty="0" smtClean="0">
                <a:solidFill>
                  <a:prstClr val="black"/>
                </a:solidFill>
              </a:rPr>
              <a:t>-1/7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628111" y="4081140"/>
            <a:ext cx="864096" cy="57606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GB" sz="3200" dirty="0" smtClean="0">
                <a:solidFill>
                  <a:prstClr val="black"/>
                </a:solidFill>
              </a:rPr>
              <a:t>1/9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4628111" y="4801220"/>
            <a:ext cx="864096" cy="57606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GB" sz="3200" dirty="0" smtClean="0">
                <a:solidFill>
                  <a:prstClr val="black"/>
                </a:solidFill>
              </a:rPr>
              <a:t>1/5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4628111" y="5521300"/>
            <a:ext cx="864096" cy="57606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GB" sz="3200" dirty="0" smtClean="0">
                <a:solidFill>
                  <a:prstClr val="black"/>
                </a:solidFill>
              </a:rPr>
              <a:t>5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4628111" y="6169372"/>
            <a:ext cx="864096" cy="57606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GB" sz="3200" dirty="0" smtClean="0">
                <a:solidFill>
                  <a:prstClr val="black"/>
                </a:solidFill>
              </a:rPr>
              <a:t>7/2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5636223" y="2640980"/>
            <a:ext cx="864096" cy="57606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GB" sz="3200" dirty="0" smtClean="0">
                <a:solidFill>
                  <a:prstClr val="black"/>
                </a:solidFill>
              </a:rPr>
              <a:t>=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5636223" y="3361060"/>
            <a:ext cx="864096" cy="57606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GB" sz="3200" dirty="0" smtClean="0">
                <a:solidFill>
                  <a:prstClr val="black"/>
                </a:solidFill>
              </a:rPr>
              <a:t>=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5636223" y="4081140"/>
            <a:ext cx="864096" cy="57606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GB" sz="3200" dirty="0" smtClean="0">
                <a:solidFill>
                  <a:prstClr val="black"/>
                </a:solidFill>
              </a:rPr>
              <a:t>=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5636223" y="4801220"/>
            <a:ext cx="864096" cy="57606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GB" sz="3200" dirty="0" smtClean="0">
                <a:solidFill>
                  <a:prstClr val="black"/>
                </a:solidFill>
              </a:rPr>
              <a:t>=</a:t>
            </a: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5636223" y="5521300"/>
            <a:ext cx="864096" cy="57606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GB" sz="3200" dirty="0" smtClean="0">
                <a:solidFill>
                  <a:prstClr val="black"/>
                </a:solidFill>
              </a:rPr>
              <a:t>=</a:t>
            </a: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5636223" y="6169372"/>
            <a:ext cx="864096" cy="57606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GB" sz="3200" dirty="0" smtClean="0">
                <a:solidFill>
                  <a:prstClr val="black"/>
                </a:solidFill>
              </a:rPr>
              <a:t>=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6644335" y="2640980"/>
            <a:ext cx="864096" cy="57606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GB" sz="3200" dirty="0" smtClean="0">
                <a:solidFill>
                  <a:prstClr val="black"/>
                </a:solidFill>
              </a:rPr>
              <a:t>-1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6644335" y="3361060"/>
            <a:ext cx="864096" cy="57606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GB" sz="3200" dirty="0" smtClean="0">
                <a:solidFill>
                  <a:prstClr val="black"/>
                </a:solidFill>
              </a:rPr>
              <a:t>-1</a:t>
            </a: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6644335" y="4081140"/>
            <a:ext cx="864096" cy="57606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GB" sz="3200" dirty="0" smtClean="0">
                <a:solidFill>
                  <a:prstClr val="black"/>
                </a:solidFill>
              </a:rPr>
              <a:t>-1</a:t>
            </a: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6644335" y="4801220"/>
            <a:ext cx="864096" cy="57606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GB" sz="3200" dirty="0" smtClean="0">
                <a:solidFill>
                  <a:prstClr val="black"/>
                </a:solidFill>
              </a:rPr>
              <a:t>-1</a:t>
            </a: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6644335" y="5521300"/>
            <a:ext cx="864096" cy="57606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GB" sz="3200" dirty="0" smtClean="0">
                <a:solidFill>
                  <a:prstClr val="black"/>
                </a:solidFill>
              </a:rPr>
              <a:t>-1</a:t>
            </a: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6644335" y="6169372"/>
            <a:ext cx="864096" cy="576064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GB" sz="3200" dirty="0" smtClean="0">
                <a:solidFill>
                  <a:prstClr val="black"/>
                </a:solidFill>
              </a:rPr>
              <a:t>-1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36884" y="3268149"/>
            <a:ext cx="17281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Think about the Do it Now </a:t>
            </a:r>
          </a:p>
          <a:p>
            <a:r>
              <a:rPr lang="en-GB" sz="2400" b="1" dirty="0" smtClean="0">
                <a:solidFill>
                  <a:srgbClr val="FF0000"/>
                </a:solidFill>
              </a:rPr>
              <a:t>How do reciprocals work?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37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3456384" cy="1143000"/>
          </a:xfrm>
          <a:solidFill>
            <a:schemeClr val="bg1"/>
          </a:solidFill>
          <a:ln w="762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GB" sz="6600" dirty="0" smtClean="0"/>
              <a:t>y=3x-8</a:t>
            </a:r>
            <a:endParaRPr lang="en-GB" sz="6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96743" y="1009328"/>
            <a:ext cx="7365504" cy="604664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Gradient 1 x Gradient 2 = -1 for perpendicular lines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83568" y="4581128"/>
            <a:ext cx="2880320" cy="1224136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GB" sz="3200" dirty="0" smtClean="0">
                <a:solidFill>
                  <a:prstClr val="black"/>
                </a:solidFill>
              </a:rPr>
              <a:t>3 times -1/3 gives -1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987824" y="5229200"/>
            <a:ext cx="3816424" cy="1224136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indent="-342900" algn="ctr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GB" sz="3200" dirty="0" smtClean="0">
                <a:solidFill>
                  <a:prstClr val="black"/>
                </a:solidFill>
              </a:rPr>
              <a:t>So any line with a gradient of -1/3 will be perpendicular to y=3x-8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1979712" y="3140968"/>
            <a:ext cx="720080" cy="1440160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6156176" y="1700808"/>
            <a:ext cx="2232248" cy="792088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GB" sz="3200" dirty="0" smtClean="0">
                <a:solidFill>
                  <a:prstClr val="black"/>
                </a:solidFill>
              </a:rPr>
              <a:t>y=-1/3x+6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156176" y="2636912"/>
            <a:ext cx="2232248" cy="792088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GB" sz="3200" dirty="0" smtClean="0">
                <a:solidFill>
                  <a:prstClr val="black"/>
                </a:solidFill>
              </a:rPr>
              <a:t>y=-1/3x+7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156176" y="3573016"/>
            <a:ext cx="2232248" cy="792088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GB" sz="3200" dirty="0" smtClean="0">
                <a:solidFill>
                  <a:prstClr val="black"/>
                </a:solidFill>
              </a:rPr>
              <a:t>y=-1/3x-11</a:t>
            </a:r>
          </a:p>
        </p:txBody>
      </p:sp>
    </p:spTree>
    <p:extLst>
      <p:ext uri="{BB962C8B-B14F-4D97-AF65-F5344CB8AC3E}">
        <p14:creationId xmlns:p14="http://schemas.microsoft.com/office/powerpoint/2010/main" val="107527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971550"/>
            <a:ext cx="7946402" cy="712788"/>
          </a:xfrm>
        </p:spPr>
        <p:txBody>
          <a:bodyPr>
            <a:noAutofit/>
          </a:bodyPr>
          <a:lstStyle/>
          <a:p>
            <a:r>
              <a:rPr lang="en-GB" sz="2800" dirty="0" smtClean="0"/>
              <a:t>Calculate the gradient of a line perpendicular to the following lines</a:t>
            </a:r>
            <a:endParaRPr lang="en-GB" sz="2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1888562"/>
            <a:ext cx="8229600" cy="49694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1)  y=  2x-4</a:t>
            </a:r>
          </a:p>
          <a:p>
            <a:r>
              <a:rPr lang="en-GB" dirty="0" smtClean="0"/>
              <a:t>2)  y=  0.5x +6</a:t>
            </a:r>
          </a:p>
          <a:p>
            <a:r>
              <a:rPr lang="en-GB" dirty="0" smtClean="0"/>
              <a:t>3)  y=  x -5</a:t>
            </a:r>
          </a:p>
          <a:p>
            <a:r>
              <a:rPr lang="en-GB" dirty="0" smtClean="0"/>
              <a:t>4)  y=  4x -8</a:t>
            </a:r>
          </a:p>
          <a:p>
            <a:r>
              <a:rPr lang="en-GB" dirty="0" smtClean="0"/>
              <a:t>5)  y=  1/4x +2</a:t>
            </a:r>
          </a:p>
          <a:p>
            <a:r>
              <a:rPr lang="en-GB" dirty="0" smtClean="0"/>
              <a:t>6)  y=  0.25x -5</a:t>
            </a:r>
          </a:p>
          <a:p>
            <a:r>
              <a:rPr lang="en-GB" dirty="0" smtClean="0"/>
              <a:t>7)  y=  5x +6</a:t>
            </a:r>
          </a:p>
          <a:p>
            <a:r>
              <a:rPr lang="en-GB" dirty="0" smtClean="0"/>
              <a:t>8)  y=  8x -6</a:t>
            </a:r>
          </a:p>
          <a:p>
            <a:endParaRPr lang="en-GB" dirty="0"/>
          </a:p>
        </p:txBody>
      </p:sp>
      <p:sp>
        <p:nvSpPr>
          <p:cNvPr id="6" name="Isosceles Triangle 5"/>
          <p:cNvSpPr/>
          <p:nvPr/>
        </p:nvSpPr>
        <p:spPr>
          <a:xfrm>
            <a:off x="5812548" y="3624010"/>
            <a:ext cx="2232248" cy="1548172"/>
          </a:xfrm>
          <a:prstGeom prst="triangle">
            <a:avLst>
              <a:gd name="adj" fmla="val 50000"/>
            </a:avLst>
          </a:prstGeom>
          <a:solidFill>
            <a:srgbClr val="993300"/>
          </a:solidFill>
          <a:ln w="25400" cap="flat" cmpd="sng" algn="ctr">
            <a:solidFill>
              <a:srgbClr val="9933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Isosceles Triangle 6"/>
          <p:cNvSpPr/>
          <p:nvPr/>
        </p:nvSpPr>
        <p:spPr>
          <a:xfrm flipV="1">
            <a:off x="5830626" y="2004221"/>
            <a:ext cx="2232248" cy="1548172"/>
          </a:xfrm>
          <a:prstGeom prst="triangle">
            <a:avLst>
              <a:gd name="adj" fmla="val 50000"/>
            </a:avLst>
          </a:prstGeom>
          <a:solidFill>
            <a:srgbClr val="993300"/>
          </a:solidFill>
          <a:ln w="25400" cap="flat" cmpd="sng" algn="ctr">
            <a:solidFill>
              <a:srgbClr val="9933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Pentagon 7"/>
          <p:cNvSpPr/>
          <p:nvPr/>
        </p:nvSpPr>
        <p:spPr>
          <a:xfrm rot="16200000">
            <a:off x="6136584" y="4362092"/>
            <a:ext cx="1584176" cy="108012"/>
          </a:xfrm>
          <a:prstGeom prst="homePlate">
            <a:avLst/>
          </a:prstGeom>
          <a:solidFill>
            <a:srgbClr val="993300"/>
          </a:solidFill>
          <a:ln w="25400" cap="flat" cmpd="sng" algn="ctr">
            <a:solidFill>
              <a:srgbClr val="9933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" name="Flowchart: Collate 8"/>
          <p:cNvSpPr/>
          <p:nvPr/>
        </p:nvSpPr>
        <p:spPr>
          <a:xfrm>
            <a:off x="5758542" y="2003830"/>
            <a:ext cx="2340260" cy="3204356"/>
          </a:xfrm>
          <a:prstGeom prst="flowChartCollate">
            <a:avLst/>
          </a:prstGeom>
          <a:noFill/>
          <a:ln w="5715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36202" y="2219854"/>
            <a:ext cx="1184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5 minutes</a:t>
            </a:r>
            <a:endParaRPr lang="en-GB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293672" y="4380094"/>
            <a:ext cx="12700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4800" dirty="0">
                <a:solidFill>
                  <a:srgbClr val="000000"/>
                </a:solidFill>
                <a:latin typeface="Arial" charset="0"/>
                <a:cs typeface="Arial" charset="0"/>
              </a:rPr>
              <a:t>End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65842" y="5796880"/>
            <a:ext cx="44809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Hint: 1 divided by the number gives the reciprocal- remember a perpendicular  line will have the opposite gradient</a:t>
            </a:r>
            <a:endParaRPr lang="en-GB" dirty="0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78740" y="2916011"/>
            <a:ext cx="134639" cy="281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625" y="1888562"/>
            <a:ext cx="148937" cy="27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043" y="3780573"/>
            <a:ext cx="125361" cy="281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50" y="3295884"/>
            <a:ext cx="148937" cy="27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66" y="4683867"/>
            <a:ext cx="148937" cy="27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67" y="5172182"/>
            <a:ext cx="148937" cy="27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043" y="4275399"/>
            <a:ext cx="125361" cy="281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88" y="2382440"/>
            <a:ext cx="125361" cy="281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1902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3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3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9750" y="1082824"/>
            <a:ext cx="8595708" cy="11430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Calculating more complicated perpendicular gradients</a:t>
            </a:r>
            <a:endParaRPr lang="en-GB" sz="3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858" y="2662843"/>
            <a:ext cx="23812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09483" y="2662843"/>
            <a:ext cx="48965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How can we calculate a gradient for a line perpendicular to y=3/5 x+4?</a:t>
            </a:r>
          </a:p>
          <a:p>
            <a:endParaRPr lang="en-GB" sz="2800" dirty="0"/>
          </a:p>
          <a:p>
            <a:r>
              <a:rPr lang="en-GB" sz="2800" dirty="0" smtClean="0"/>
              <a:t>What is 1 divided by 3/5?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44550" y="5720680"/>
            <a:ext cx="44809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Hint: 1 divided by the number gives the reciprocal- remember a perpendicular  line will have the opposite gradient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974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807294"/>
            <a:ext cx="8458200" cy="11430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Use the reciprocal button to find the following reciprocals</a:t>
            </a:r>
            <a:endParaRPr lang="en-GB" sz="36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2132856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1)  4/9</a:t>
            </a:r>
          </a:p>
          <a:p>
            <a:r>
              <a:rPr lang="en-GB" smtClean="0"/>
              <a:t>2)  1.25</a:t>
            </a:r>
          </a:p>
          <a:p>
            <a:r>
              <a:rPr lang="en-GB" smtClean="0"/>
              <a:t>3)  1/3</a:t>
            </a:r>
          </a:p>
          <a:p>
            <a:r>
              <a:rPr lang="en-GB" smtClean="0"/>
              <a:t>4)  2/7</a:t>
            </a:r>
          </a:p>
          <a:p>
            <a:r>
              <a:rPr lang="en-GB" smtClean="0"/>
              <a:t>5)  5</a:t>
            </a:r>
          </a:p>
          <a:p>
            <a:r>
              <a:rPr lang="en-GB" smtClean="0"/>
              <a:t>6)  5.75</a:t>
            </a:r>
          </a:p>
          <a:p>
            <a:r>
              <a:rPr lang="en-GB" smtClean="0"/>
              <a:t>7)  1.75</a:t>
            </a:r>
          </a:p>
          <a:p>
            <a:r>
              <a:rPr lang="en-GB" smtClean="0"/>
              <a:t>8)  6/7</a:t>
            </a:r>
          </a:p>
          <a:p>
            <a:endParaRPr lang="en-GB" smtClean="0"/>
          </a:p>
          <a:p>
            <a:endParaRPr lang="en-GB" dirty="0"/>
          </a:p>
        </p:txBody>
      </p:sp>
      <p:sp>
        <p:nvSpPr>
          <p:cNvPr id="7" name="Isosceles Triangle 6"/>
          <p:cNvSpPr/>
          <p:nvPr/>
        </p:nvSpPr>
        <p:spPr>
          <a:xfrm>
            <a:off x="5796136" y="4285692"/>
            <a:ext cx="2232248" cy="1548172"/>
          </a:xfrm>
          <a:prstGeom prst="triangle">
            <a:avLst>
              <a:gd name="adj" fmla="val 50000"/>
            </a:avLst>
          </a:prstGeom>
          <a:solidFill>
            <a:srgbClr val="993300"/>
          </a:solidFill>
          <a:ln w="25400" cap="flat" cmpd="sng" algn="ctr">
            <a:solidFill>
              <a:srgbClr val="9933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Isosceles Triangle 7"/>
          <p:cNvSpPr/>
          <p:nvPr/>
        </p:nvSpPr>
        <p:spPr>
          <a:xfrm flipV="1">
            <a:off x="5796136" y="2701516"/>
            <a:ext cx="2232248" cy="1548172"/>
          </a:xfrm>
          <a:prstGeom prst="triangle">
            <a:avLst>
              <a:gd name="adj" fmla="val 50000"/>
            </a:avLst>
          </a:prstGeom>
          <a:solidFill>
            <a:srgbClr val="993300"/>
          </a:solidFill>
          <a:ln w="25400" cap="flat" cmpd="sng" algn="ctr">
            <a:solidFill>
              <a:srgbClr val="9933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" name="Pentagon 8"/>
          <p:cNvSpPr/>
          <p:nvPr/>
        </p:nvSpPr>
        <p:spPr>
          <a:xfrm rot="16200000">
            <a:off x="6120172" y="5023774"/>
            <a:ext cx="1584176" cy="108012"/>
          </a:xfrm>
          <a:prstGeom prst="homePlate">
            <a:avLst/>
          </a:prstGeom>
          <a:solidFill>
            <a:srgbClr val="993300"/>
          </a:solidFill>
          <a:ln w="25400" cap="flat" cmpd="sng" algn="ctr">
            <a:solidFill>
              <a:srgbClr val="9933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0" name="Flowchart: Collate 9"/>
          <p:cNvSpPr/>
          <p:nvPr/>
        </p:nvSpPr>
        <p:spPr>
          <a:xfrm>
            <a:off x="5742130" y="2665512"/>
            <a:ext cx="2340260" cy="3204356"/>
          </a:xfrm>
          <a:prstGeom prst="flowChartCollate">
            <a:avLst/>
          </a:prstGeom>
          <a:noFill/>
          <a:ln w="5715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19790" y="2881536"/>
            <a:ext cx="1184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4 minutes</a:t>
            </a:r>
            <a:endParaRPr lang="en-GB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277260" y="5041776"/>
            <a:ext cx="12700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4800" dirty="0">
                <a:solidFill>
                  <a:srgbClr val="000000"/>
                </a:solidFill>
                <a:latin typeface="Arial" charset="0"/>
                <a:cs typeface="Arial" charset="0"/>
              </a:rPr>
              <a:t>End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65328" y="2273553"/>
            <a:ext cx="134639" cy="281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39" y="5401639"/>
            <a:ext cx="125361" cy="281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57" y="3974222"/>
            <a:ext cx="148937" cy="27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80" y="3113135"/>
            <a:ext cx="148937" cy="27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0497" y="3479211"/>
            <a:ext cx="134639" cy="281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2272" y="2701516"/>
            <a:ext cx="134639" cy="281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336" y="4395837"/>
            <a:ext cx="125361" cy="281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839" y="4919080"/>
            <a:ext cx="125361" cy="281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4730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24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3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4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40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09800" y="806986"/>
            <a:ext cx="5543550" cy="697964"/>
          </a:xfrm>
          <a:solidFill>
            <a:schemeClr val="bg1"/>
          </a:solidFill>
          <a:ln w="76200">
            <a:noFill/>
          </a:ln>
        </p:spPr>
        <p:txBody>
          <a:bodyPr>
            <a:noAutofit/>
          </a:bodyPr>
          <a:lstStyle/>
          <a:p>
            <a:r>
              <a:rPr lang="en-GB" sz="3600" b="1" dirty="0" smtClean="0"/>
              <a:t>Finding the equation of a line </a:t>
            </a:r>
            <a:endParaRPr lang="en-GB" sz="36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924050"/>
            <a:ext cx="8477250" cy="4745310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>
            <a:normAutofit fontScale="8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smtClean="0"/>
              <a:t>Find the equation of the line which is perpendicular y=2x + 8 at the point (1,10)</a:t>
            </a:r>
          </a:p>
          <a:p>
            <a:pPr algn="ctr"/>
            <a:endParaRPr lang="en-GB" b="1" smtClean="0"/>
          </a:p>
          <a:p>
            <a:pPr algn="ctr"/>
            <a:r>
              <a:rPr lang="en-GB" b="1" smtClean="0"/>
              <a:t>Gradient will be -0.5</a:t>
            </a:r>
          </a:p>
          <a:p>
            <a:pPr algn="ctr"/>
            <a:endParaRPr lang="en-GB" b="1" smtClean="0"/>
          </a:p>
          <a:p>
            <a:pPr algn="ctr"/>
            <a:r>
              <a:rPr lang="en-GB" b="1" smtClean="0"/>
              <a:t>Equation so far is y=-0.5x + c</a:t>
            </a:r>
          </a:p>
          <a:p>
            <a:pPr algn="ctr"/>
            <a:endParaRPr lang="en-GB" b="1" smtClean="0"/>
          </a:p>
          <a:p>
            <a:pPr algn="ctr"/>
            <a:r>
              <a:rPr lang="en-GB" b="1" smtClean="0"/>
              <a:t>We know it passes through (1,10) so put these values in</a:t>
            </a:r>
          </a:p>
          <a:p>
            <a:pPr algn="ctr"/>
            <a:endParaRPr lang="en-GB" b="1" smtClean="0"/>
          </a:p>
          <a:p>
            <a:pPr algn="ctr"/>
            <a:r>
              <a:rPr lang="en-GB" b="1" smtClean="0"/>
              <a:t>10=-0.5+ c</a:t>
            </a:r>
          </a:p>
          <a:p>
            <a:pPr algn="ctr"/>
            <a:endParaRPr lang="en-GB" b="1" smtClean="0"/>
          </a:p>
          <a:p>
            <a:pPr algn="ctr"/>
            <a:r>
              <a:rPr lang="en-GB" b="1" smtClean="0"/>
              <a:t>c must be 10.5 </a:t>
            </a:r>
          </a:p>
          <a:p>
            <a:pPr algn="ctr"/>
            <a:endParaRPr lang="en-GB" b="1" smtClean="0"/>
          </a:p>
          <a:p>
            <a:pPr algn="ctr"/>
            <a:r>
              <a:rPr lang="en-GB" b="1" smtClean="0"/>
              <a:t>y=-0.5x + 10.5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262664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984790"/>
            <a:ext cx="8229600" cy="709171"/>
          </a:xfrm>
          <a:solidFill>
            <a:schemeClr val="bg1"/>
          </a:solidFill>
          <a:ln w="76200">
            <a:noFill/>
          </a:ln>
        </p:spPr>
        <p:txBody>
          <a:bodyPr>
            <a:noAutofit/>
          </a:bodyPr>
          <a:lstStyle/>
          <a:p>
            <a:r>
              <a:rPr lang="en-GB" sz="4800" b="1" dirty="0" smtClean="0"/>
              <a:t>Example 2</a:t>
            </a:r>
            <a:endParaRPr lang="en-GB" sz="48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4848" y="1885950"/>
            <a:ext cx="8229600" cy="4821510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>
            <a:normAutofit fontScale="8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smtClean="0"/>
              <a:t>Find the equation of the line which is perpendicular y=5x + 8 at the point (5,33)</a:t>
            </a:r>
          </a:p>
          <a:p>
            <a:pPr algn="ctr"/>
            <a:endParaRPr lang="en-GB" b="1" smtClean="0"/>
          </a:p>
          <a:p>
            <a:pPr algn="ctr"/>
            <a:r>
              <a:rPr lang="en-GB" b="1" smtClean="0"/>
              <a:t>Gradient will be -1/5</a:t>
            </a:r>
          </a:p>
          <a:p>
            <a:pPr algn="ctr"/>
            <a:endParaRPr lang="en-GB" b="1" smtClean="0"/>
          </a:p>
          <a:p>
            <a:pPr algn="ctr"/>
            <a:r>
              <a:rPr lang="en-GB" b="1" smtClean="0"/>
              <a:t>Equation so far is y=-1/5x + c</a:t>
            </a:r>
          </a:p>
          <a:p>
            <a:pPr algn="ctr"/>
            <a:endParaRPr lang="en-GB" b="1" smtClean="0"/>
          </a:p>
          <a:p>
            <a:pPr algn="ctr"/>
            <a:r>
              <a:rPr lang="en-GB" b="1" smtClean="0"/>
              <a:t>We know it passes through (5,33) so put these values in</a:t>
            </a:r>
          </a:p>
          <a:p>
            <a:pPr algn="ctr"/>
            <a:endParaRPr lang="en-GB" b="1" smtClean="0"/>
          </a:p>
          <a:p>
            <a:pPr algn="ctr"/>
            <a:r>
              <a:rPr lang="en-GB" b="1" smtClean="0"/>
              <a:t>33=-1+ c</a:t>
            </a:r>
          </a:p>
          <a:p>
            <a:pPr algn="ctr"/>
            <a:endParaRPr lang="en-GB" b="1" smtClean="0"/>
          </a:p>
          <a:p>
            <a:pPr algn="ctr"/>
            <a:r>
              <a:rPr lang="en-GB" b="1" smtClean="0"/>
              <a:t>c must be 34 </a:t>
            </a:r>
          </a:p>
          <a:p>
            <a:pPr algn="ctr"/>
            <a:endParaRPr lang="en-GB" b="1" smtClean="0"/>
          </a:p>
          <a:p>
            <a:pPr algn="ctr"/>
            <a:r>
              <a:rPr lang="en-GB" b="1" smtClean="0"/>
              <a:t>y=-2x + 34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9395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19714</TotalTime>
  <Words>604</Words>
  <Application>Microsoft Office PowerPoint</Application>
  <PresentationFormat>On-screen Show (4:3)</PresentationFormat>
  <Paragraphs>146</Paragraphs>
  <Slides>19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"Perpendicular Lines"</vt:lpstr>
      <vt:lpstr>Perpendicular Lines</vt:lpstr>
      <vt:lpstr>Finding a Perpendicular Gradient</vt:lpstr>
      <vt:lpstr>y=3x-8</vt:lpstr>
      <vt:lpstr>Calculate the gradient of a line perpendicular to the following lines</vt:lpstr>
      <vt:lpstr>Calculating more complicated perpendicular gradients</vt:lpstr>
      <vt:lpstr>Use the reciprocal button to find the following reciprocals</vt:lpstr>
      <vt:lpstr>Finding the equation of a line </vt:lpstr>
      <vt:lpstr>Example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 Stevens</dc:creator>
  <cp:lastModifiedBy>Byron Walker</cp:lastModifiedBy>
  <cp:revision>115</cp:revision>
  <dcterms:created xsi:type="dcterms:W3CDTF">2019-09-19T11:56:00Z</dcterms:created>
  <dcterms:modified xsi:type="dcterms:W3CDTF">2020-09-23T07:57:13Z</dcterms:modified>
</cp:coreProperties>
</file>